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8" r:id="rId2"/>
    <p:sldId id="289" r:id="rId3"/>
    <p:sldId id="300" r:id="rId4"/>
    <p:sldId id="287" r:id="rId5"/>
    <p:sldId id="288" r:id="rId6"/>
    <p:sldId id="297" r:id="rId7"/>
    <p:sldId id="290" r:id="rId8"/>
    <p:sldId id="296" r:id="rId9"/>
    <p:sldId id="283" r:id="rId10"/>
    <p:sldId id="317" r:id="rId11"/>
    <p:sldId id="267" r:id="rId12"/>
    <p:sldId id="324" r:id="rId13"/>
    <p:sldId id="268" r:id="rId14"/>
    <p:sldId id="273" r:id="rId15"/>
    <p:sldId id="291" r:id="rId16"/>
    <p:sldId id="301" r:id="rId17"/>
    <p:sldId id="308" r:id="rId18"/>
    <p:sldId id="311" r:id="rId19"/>
    <p:sldId id="316" r:id="rId20"/>
    <p:sldId id="309" r:id="rId21"/>
    <p:sldId id="312" r:id="rId22"/>
    <p:sldId id="313" r:id="rId23"/>
    <p:sldId id="314" r:id="rId24"/>
    <p:sldId id="325" r:id="rId25"/>
    <p:sldId id="302" r:id="rId26"/>
    <p:sldId id="303" r:id="rId27"/>
    <p:sldId id="323" r:id="rId28"/>
    <p:sldId id="326" r:id="rId29"/>
    <p:sldId id="318" r:id="rId30"/>
    <p:sldId id="307" r:id="rId31"/>
    <p:sldId id="321" r:id="rId32"/>
    <p:sldId id="319" r:id="rId33"/>
  </p:sldIdLst>
  <p:sldSz cx="9144000" cy="6858000" type="screen4x3"/>
  <p:notesSz cx="6858000" cy="91011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66"/>
    <a:srgbClr val="CC9900"/>
    <a:srgbClr val="FF33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6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EAF3B-0D4F-4361-99E4-C19BF154A742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43938"/>
            <a:ext cx="2971800" cy="4556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43938"/>
            <a:ext cx="2971800" cy="4556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CF337-2A92-41C3-9CAD-239E1717E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2462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50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50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11022-9913-497B-B10E-6CC428663ECB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682625"/>
            <a:ext cx="4549775" cy="3413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23041"/>
            <a:ext cx="5486400" cy="40955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44501"/>
            <a:ext cx="2971800" cy="4550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44501"/>
            <a:ext cx="2971800" cy="4550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5B3E0A-6CFE-44E0-ABC8-0A732F88A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232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4A6F6E-81A5-4FB2-A962-3A1A7F6C47B4}" type="slidenum">
              <a:rPr lang="en-US"/>
              <a:pPr/>
              <a:t>10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19C4B8-5FEC-4B44-B8A1-B256120F905B}" type="slidenum">
              <a:rPr lang="da-DK" smtClean="0"/>
              <a:pPr eaLnBrk="1" hangingPunct="1"/>
              <a:t>19</a:t>
            </a:fld>
            <a:endParaRPr lang="da-DK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90734-34AF-4B79-B303-BAFCAE0CC532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F405-B3A4-4E14-9A35-D9FAC03FB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368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90734-34AF-4B79-B303-BAFCAE0CC532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F405-B3A4-4E14-9A35-D9FAC03FB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789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90734-34AF-4B79-B303-BAFCAE0CC532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F405-B3A4-4E14-9A35-D9FAC03FB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25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90734-34AF-4B79-B303-BAFCAE0CC532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F405-B3A4-4E14-9A35-D9FAC03FB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91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90734-34AF-4B79-B303-BAFCAE0CC532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F405-B3A4-4E14-9A35-D9FAC03FB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32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90734-34AF-4B79-B303-BAFCAE0CC532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F405-B3A4-4E14-9A35-D9FAC03FB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039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90734-34AF-4B79-B303-BAFCAE0CC532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F405-B3A4-4E14-9A35-D9FAC03FB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891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90734-34AF-4B79-B303-BAFCAE0CC532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F405-B3A4-4E14-9A35-D9FAC03FB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012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90734-34AF-4B79-B303-BAFCAE0CC532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F405-B3A4-4E14-9A35-D9FAC03FB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43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90734-34AF-4B79-B303-BAFCAE0CC532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F405-B3A4-4E14-9A35-D9FAC03FB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92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90734-34AF-4B79-B303-BAFCAE0CC532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F405-B3A4-4E14-9A35-D9FAC03FB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654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90734-34AF-4B79-B303-BAFCAE0CC532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9F405-B3A4-4E14-9A35-D9FAC03FB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904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l.aau.dk/?p=1273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lmstriben.dk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296144"/>
          </a:xfrm>
        </p:spPr>
        <p:txBody>
          <a:bodyPr>
            <a:noAutofit/>
          </a:bodyPr>
          <a:lstStyle/>
          <a:p>
            <a:pPr algn="l"/>
            <a:r>
              <a:rPr lang="en-US" sz="3600" dirty="0">
                <a:solidFill>
                  <a:schemeClr val="bg1"/>
                </a:solidFill>
              </a:rPr>
              <a:t>Digital </a:t>
            </a:r>
            <a:r>
              <a:rPr lang="en-US" sz="3600" dirty="0" err="1" smtClean="0">
                <a:solidFill>
                  <a:schemeClr val="bg1"/>
                </a:solidFill>
              </a:rPr>
              <a:t>produktion</a:t>
            </a:r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- leg </a:t>
            </a:r>
            <a:r>
              <a:rPr lang="en-US" sz="3600" dirty="0">
                <a:solidFill>
                  <a:schemeClr val="bg1"/>
                </a:solidFill>
              </a:rPr>
              <a:t>og </a:t>
            </a:r>
            <a:r>
              <a:rPr lang="en-US" sz="3600" dirty="0" err="1">
                <a:solidFill>
                  <a:schemeClr val="bg1"/>
                </a:solidFill>
              </a:rPr>
              <a:t>læring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på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begyndertrinnet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4039" y="4581128"/>
            <a:ext cx="6714385" cy="2089164"/>
          </a:xfrm>
        </p:spPr>
        <p:txBody>
          <a:bodyPr>
            <a:normAutofit/>
          </a:bodyPr>
          <a:lstStyle/>
          <a:p>
            <a:pPr marL="342900" lvl="0" indent="-342900" algn="r">
              <a:lnSpc>
                <a:spcPct val="80000"/>
              </a:lnSpc>
              <a:defRPr/>
            </a:pPr>
            <a:r>
              <a:rPr lang="da-DK" sz="2000" dirty="0" smtClean="0">
                <a:solidFill>
                  <a:schemeClr val="bg1"/>
                </a:solidFill>
              </a:rPr>
              <a:t>Vejle den 19.11.2012</a:t>
            </a:r>
            <a:endParaRPr lang="da-DK" sz="2000" dirty="0">
              <a:solidFill>
                <a:schemeClr val="bg1"/>
              </a:solidFill>
            </a:endParaRPr>
          </a:p>
          <a:p>
            <a:pPr marL="342900" lvl="0" indent="-342900" algn="r">
              <a:lnSpc>
                <a:spcPct val="80000"/>
              </a:lnSpc>
              <a:defRPr/>
            </a:pPr>
            <a:r>
              <a:rPr lang="da-DK" sz="2000" dirty="0">
                <a:solidFill>
                  <a:schemeClr val="bg1"/>
                </a:solidFill>
              </a:rPr>
              <a:t>Birgitte Holm Sørensen</a:t>
            </a:r>
          </a:p>
          <a:p>
            <a:pPr marL="342900" lvl="0" indent="-342900" algn="r">
              <a:lnSpc>
                <a:spcPct val="80000"/>
              </a:lnSpc>
              <a:defRPr/>
            </a:pPr>
            <a:r>
              <a:rPr lang="da-DK" sz="2000" dirty="0">
                <a:solidFill>
                  <a:schemeClr val="bg1"/>
                </a:solidFill>
              </a:rPr>
              <a:t>Forskningslab: IT og Læringsdesign (ILD)</a:t>
            </a:r>
          </a:p>
          <a:p>
            <a:pPr marL="342900" lvl="0" indent="-342900" algn="r">
              <a:lnSpc>
                <a:spcPct val="80000"/>
              </a:lnSpc>
              <a:defRPr/>
            </a:pPr>
            <a:r>
              <a:rPr lang="da-DK" sz="2000" dirty="0">
                <a:solidFill>
                  <a:schemeClr val="bg1"/>
                </a:solidFill>
              </a:rPr>
              <a:t>Aalborg Universitet </a:t>
            </a:r>
            <a:r>
              <a:rPr lang="da-DK" sz="2000" dirty="0" smtClean="0">
                <a:solidFill>
                  <a:schemeClr val="bg1"/>
                </a:solidFill>
              </a:rPr>
              <a:t>– København</a:t>
            </a:r>
            <a:endParaRPr lang="da-DK" sz="2000" dirty="0" smtClean="0">
              <a:solidFill>
                <a:srgbClr val="FF0000"/>
              </a:solidFill>
            </a:endParaRPr>
          </a:p>
          <a:p>
            <a:pPr marL="342900" lvl="0" indent="-342900" algn="r">
              <a:lnSpc>
                <a:spcPct val="80000"/>
              </a:lnSpc>
              <a:defRPr/>
            </a:pPr>
            <a:r>
              <a:rPr lang="da-DK" sz="2000" dirty="0" smtClean="0">
                <a:solidFill>
                  <a:schemeClr val="bg1"/>
                </a:solidFill>
              </a:rPr>
              <a:t>Mastermodul IKT og læring i folkeskolen </a:t>
            </a:r>
          </a:p>
          <a:p>
            <a:pPr marL="342900" lvl="0" indent="-342900" algn="r">
              <a:lnSpc>
                <a:spcPct val="80000"/>
              </a:lnSpc>
              <a:defRPr/>
            </a:pPr>
            <a:r>
              <a:rPr lang="da-DK" sz="2000" dirty="0" smtClean="0">
                <a:solidFill>
                  <a:schemeClr val="bg1"/>
                </a:solidFill>
                <a:hlinkClick r:id="rId2"/>
              </a:rPr>
              <a:t>http</a:t>
            </a:r>
            <a:r>
              <a:rPr lang="da-DK" sz="2000" dirty="0">
                <a:solidFill>
                  <a:schemeClr val="bg1"/>
                </a:solidFill>
                <a:hlinkClick r:id="rId2"/>
              </a:rPr>
              <a:t>://www.mil.aau.dk/?</a:t>
            </a:r>
            <a:r>
              <a:rPr lang="da-DK" sz="2000" dirty="0" smtClean="0">
                <a:solidFill>
                  <a:schemeClr val="bg1"/>
                </a:solidFill>
                <a:hlinkClick r:id="rId2"/>
              </a:rPr>
              <a:t>p=1273</a:t>
            </a:r>
            <a:endParaRPr lang="da-DK" sz="2000" dirty="0" smtClean="0">
              <a:solidFill>
                <a:schemeClr val="bg1"/>
              </a:solidFill>
            </a:endParaRPr>
          </a:p>
          <a:p>
            <a:pPr marL="342900" lvl="0" indent="-342900" algn="r">
              <a:lnSpc>
                <a:spcPct val="80000"/>
              </a:lnSpc>
              <a:defRPr/>
            </a:pPr>
            <a:endParaRPr lang="da-DK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697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358775"/>
            <a:ext cx="8532812" cy="838200"/>
          </a:xfrm>
          <a:noFill/>
        </p:spPr>
        <p:txBody>
          <a:bodyPr/>
          <a:lstStyle/>
          <a:p>
            <a:pPr algn="l"/>
            <a:r>
              <a:rPr lang="da-DK" sz="4000" dirty="0">
                <a:solidFill>
                  <a:schemeClr val="bg1"/>
                </a:solidFill>
              </a:rPr>
              <a:t>Uformel og formel læring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989138"/>
            <a:ext cx="7848600" cy="3671887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da-DK" sz="2800" dirty="0">
                <a:solidFill>
                  <a:schemeClr val="bg1"/>
                </a:solidFill>
              </a:rPr>
              <a:t>Den uformelle læring </a:t>
            </a:r>
          </a:p>
          <a:p>
            <a:pPr algn="l">
              <a:lnSpc>
                <a:spcPct val="90000"/>
              </a:lnSpc>
            </a:pPr>
            <a:r>
              <a:rPr lang="da-DK" sz="2800" dirty="0">
                <a:solidFill>
                  <a:schemeClr val="bg1"/>
                </a:solidFill>
              </a:rPr>
              <a:t>Læring er et </a:t>
            </a:r>
            <a:r>
              <a:rPr lang="da-DK" sz="2800" i="1" dirty="0">
                <a:solidFill>
                  <a:srgbClr val="FF00FF"/>
                </a:solidFill>
              </a:rPr>
              <a:t>middel</a:t>
            </a:r>
            <a:r>
              <a:rPr lang="da-DK" sz="2800" dirty="0">
                <a:solidFill>
                  <a:srgbClr val="00FF00"/>
                </a:solidFill>
              </a:rPr>
              <a:t> </a:t>
            </a:r>
            <a:r>
              <a:rPr lang="da-DK" sz="2800" dirty="0">
                <a:solidFill>
                  <a:schemeClr val="bg1"/>
                </a:solidFill>
              </a:rPr>
              <a:t>i forbindelse med aktiviteter </a:t>
            </a:r>
            <a:endParaRPr lang="da-DK" sz="2800" dirty="0" smtClean="0">
              <a:solidFill>
                <a:schemeClr val="bg1"/>
              </a:solidFill>
            </a:endParaRPr>
          </a:p>
          <a:p>
            <a:pPr algn="l">
              <a:lnSpc>
                <a:spcPct val="90000"/>
              </a:lnSpc>
            </a:pPr>
            <a:endParaRPr lang="da-DK" sz="2800" dirty="0">
              <a:solidFill>
                <a:schemeClr val="bg1"/>
              </a:solidFill>
            </a:endParaRPr>
          </a:p>
          <a:p>
            <a:pPr algn="l">
              <a:lnSpc>
                <a:spcPct val="90000"/>
              </a:lnSpc>
            </a:pPr>
            <a:r>
              <a:rPr lang="da-DK" sz="2800" dirty="0">
                <a:solidFill>
                  <a:schemeClr val="bg1"/>
                </a:solidFill>
              </a:rPr>
              <a:t>Formel læring </a:t>
            </a:r>
          </a:p>
          <a:p>
            <a:pPr algn="l">
              <a:lnSpc>
                <a:spcPct val="90000"/>
              </a:lnSpc>
            </a:pPr>
            <a:r>
              <a:rPr lang="da-DK" sz="2800" dirty="0">
                <a:solidFill>
                  <a:schemeClr val="bg1"/>
                </a:solidFill>
              </a:rPr>
              <a:t>Læring er et </a:t>
            </a:r>
            <a:r>
              <a:rPr lang="da-DK" sz="2800" i="1" dirty="0">
                <a:solidFill>
                  <a:srgbClr val="FF00FF"/>
                </a:solidFill>
              </a:rPr>
              <a:t>mål</a:t>
            </a:r>
            <a:r>
              <a:rPr lang="da-DK" sz="2800" dirty="0">
                <a:solidFill>
                  <a:srgbClr val="00FF00"/>
                </a:solidFill>
              </a:rPr>
              <a:t> </a:t>
            </a:r>
            <a:r>
              <a:rPr lang="da-DK" sz="2800" dirty="0">
                <a:solidFill>
                  <a:schemeClr val="bg1"/>
                </a:solidFill>
              </a:rPr>
              <a:t>for de aktiviteter, som sættes i gang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6804025" y="3644900"/>
            <a:ext cx="184150" cy="923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da-DK" sz="6000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28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bg1"/>
                </a:solidFill>
              </a:rPr>
              <a:t>Didaktiserede læringsmidlers lixtal?</a:t>
            </a:r>
          </a:p>
          <a:p>
            <a:endParaRPr lang="da-DK" dirty="0">
              <a:solidFill>
                <a:schemeClr val="bg1"/>
              </a:solidFill>
            </a:endParaRPr>
          </a:p>
          <a:p>
            <a:r>
              <a:rPr lang="da-DK" dirty="0" smtClean="0">
                <a:solidFill>
                  <a:schemeClr val="bg1"/>
                </a:solidFill>
              </a:rPr>
              <a:t>Elevproduktioners lixtal?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752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sz="3600" dirty="0" smtClean="0">
                <a:solidFill>
                  <a:schemeClr val="bg1"/>
                </a:solidFill>
              </a:rPr>
              <a:t>Læring</a:t>
            </a:r>
          </a:p>
          <a:p>
            <a:r>
              <a:rPr lang="da-DK" dirty="0" smtClean="0">
                <a:solidFill>
                  <a:schemeClr val="bg1"/>
                </a:solidFill>
              </a:rPr>
              <a:t>Faciliteter it læreprocessen?</a:t>
            </a:r>
          </a:p>
          <a:p>
            <a:r>
              <a:rPr lang="da-DK" dirty="0" smtClean="0">
                <a:solidFill>
                  <a:schemeClr val="bg1"/>
                </a:solidFill>
              </a:rPr>
              <a:t>Kvalificerer it læringsresultatet?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178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11560" y="4437112"/>
            <a:ext cx="7704856" cy="1324744"/>
          </a:xfrm>
        </p:spPr>
        <p:txBody>
          <a:bodyPr/>
          <a:lstStyle/>
          <a:p>
            <a:pPr marL="0" indent="0" algn="r">
              <a:buNone/>
            </a:pPr>
            <a:r>
              <a:rPr lang="da-DK" dirty="0" smtClean="0">
                <a:solidFill>
                  <a:schemeClr val="bg1"/>
                </a:solidFill>
              </a:rPr>
              <a:t>Ex  ”Månedens professor” – selvstændig hjemmeopgave som fordybelse i et emne </a:t>
            </a:r>
          </a:p>
        </p:txBody>
      </p:sp>
    </p:spTree>
    <p:extLst>
      <p:ext uri="{BB962C8B-B14F-4D97-AF65-F5344CB8AC3E}">
        <p14:creationId xmlns:p14="http://schemas.microsoft.com/office/powerpoint/2010/main" val="154042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bg1"/>
                </a:solidFill>
              </a:rPr>
              <a:t>Elevens interesser – skolastiske emner?</a:t>
            </a:r>
          </a:p>
          <a:p>
            <a:r>
              <a:rPr lang="da-DK" dirty="0" smtClean="0">
                <a:solidFill>
                  <a:schemeClr val="bg1"/>
                </a:solidFill>
              </a:rPr>
              <a:t>Fagliggøre de projekter eleverne kommer med</a:t>
            </a:r>
          </a:p>
          <a:p>
            <a:endParaRPr lang="da-DK" dirty="0" smtClean="0">
              <a:solidFill>
                <a:schemeClr val="bg1"/>
              </a:solidFill>
            </a:endParaRPr>
          </a:p>
          <a:p>
            <a:r>
              <a:rPr lang="da-DK" dirty="0" smtClean="0">
                <a:solidFill>
                  <a:schemeClr val="bg1"/>
                </a:solidFill>
              </a:rPr>
              <a:t>Køn</a:t>
            </a:r>
          </a:p>
          <a:p>
            <a:r>
              <a:rPr lang="da-DK" dirty="0" smtClean="0">
                <a:solidFill>
                  <a:schemeClr val="bg1"/>
                </a:solidFill>
              </a:rPr>
              <a:t>95% målopfyldning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33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2696"/>
            <a:ext cx="8229600" cy="1152128"/>
          </a:xfrm>
        </p:spPr>
        <p:txBody>
          <a:bodyPr>
            <a:normAutofit/>
          </a:bodyPr>
          <a:lstStyle/>
          <a:p>
            <a:pPr algn="l" eaLnBrk="1" hangingPunct="1"/>
            <a:r>
              <a:rPr lang="da-DK" sz="3600" dirty="0" err="1" smtClean="0">
                <a:solidFill>
                  <a:srgbClr val="00FF00"/>
                </a:solidFill>
              </a:rPr>
              <a:t>It’s</a:t>
            </a:r>
            <a:r>
              <a:rPr lang="da-DK" sz="3600" dirty="0" smtClean="0">
                <a:solidFill>
                  <a:srgbClr val="00FF00"/>
                </a:solidFill>
              </a:rPr>
              <a:t> potentialer i forhold til elevernes læring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988840"/>
            <a:ext cx="8784976" cy="413732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800" dirty="0" smtClean="0">
                <a:solidFill>
                  <a:srgbClr val="FF00FF"/>
                </a:solidFill>
              </a:rPr>
              <a:t>	</a:t>
            </a:r>
            <a:endParaRPr lang="da-DK" sz="280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800" dirty="0" smtClean="0">
                <a:solidFill>
                  <a:schemeClr val="bg1"/>
                </a:solidFill>
              </a:rPr>
              <a:t>	</a:t>
            </a:r>
            <a:r>
              <a:rPr lang="da-DK" sz="2800" dirty="0" err="1" smtClean="0">
                <a:solidFill>
                  <a:schemeClr val="bg1"/>
                </a:solidFill>
              </a:rPr>
              <a:t>It´s</a:t>
            </a:r>
            <a:r>
              <a:rPr lang="da-DK" sz="2800" dirty="0" smtClean="0">
                <a:solidFill>
                  <a:schemeClr val="bg1"/>
                </a:solidFill>
              </a:rPr>
              <a:t> multimodalitet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800" dirty="0">
                <a:solidFill>
                  <a:schemeClr val="bg1"/>
                </a:solidFill>
              </a:rPr>
              <a:t>	</a:t>
            </a:r>
            <a:r>
              <a:rPr lang="da-DK" sz="2800" dirty="0" smtClean="0">
                <a:solidFill>
                  <a:schemeClr val="bg1"/>
                </a:solidFill>
              </a:rPr>
              <a:t>Internettet - adgang til supplerende viden</a:t>
            </a:r>
          </a:p>
          <a:p>
            <a:pPr>
              <a:lnSpc>
                <a:spcPct val="90000"/>
              </a:lnSpc>
              <a:buNone/>
            </a:pPr>
            <a:r>
              <a:rPr lang="da-DK" sz="2800" dirty="0" smtClean="0">
                <a:solidFill>
                  <a:schemeClr val="bg1"/>
                </a:solidFill>
              </a:rPr>
              <a:t>	Svage og stærke elever </a:t>
            </a:r>
          </a:p>
          <a:p>
            <a:pPr>
              <a:lnSpc>
                <a:spcPct val="90000"/>
              </a:lnSpc>
              <a:buNone/>
            </a:pPr>
            <a:r>
              <a:rPr lang="da-DK" sz="2800" dirty="0" smtClean="0">
                <a:solidFill>
                  <a:schemeClr val="bg1"/>
                </a:solidFill>
              </a:rPr>
              <a:t>	Undervisningsdifferentiering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800" dirty="0">
                <a:solidFill>
                  <a:schemeClr val="bg1"/>
                </a:solidFill>
              </a:rPr>
              <a:t>	</a:t>
            </a:r>
            <a:endParaRPr lang="da-DK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4773135"/>
            <a:ext cx="6336704" cy="1736585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da-DK" dirty="0" smtClean="0">
                <a:solidFill>
                  <a:schemeClr val="bg1"/>
                </a:solidFill>
              </a:rPr>
              <a:t>Eksempel</a:t>
            </a:r>
          </a:p>
          <a:p>
            <a:pPr marL="0" indent="0" algn="r">
              <a:buNone/>
            </a:pPr>
            <a:r>
              <a:rPr lang="da-DK" dirty="0" smtClean="0">
                <a:solidFill>
                  <a:schemeClr val="bg1"/>
                </a:solidFill>
              </a:rPr>
              <a:t>Fakta-film </a:t>
            </a:r>
            <a:r>
              <a:rPr lang="da-DK" dirty="0">
                <a:solidFill>
                  <a:schemeClr val="bg1"/>
                </a:solidFill>
              </a:rPr>
              <a:t>i Movie Maker 3. </a:t>
            </a:r>
            <a:r>
              <a:rPr lang="da-DK" dirty="0" smtClean="0">
                <a:solidFill>
                  <a:schemeClr val="bg1"/>
                </a:solidFill>
              </a:rPr>
              <a:t>klasse</a:t>
            </a:r>
          </a:p>
          <a:p>
            <a:pPr marL="0" indent="0" algn="r">
              <a:buNone/>
            </a:pPr>
            <a:r>
              <a:rPr lang="da-DK" dirty="0" smtClean="0">
                <a:solidFill>
                  <a:schemeClr val="bg1"/>
                </a:solidFill>
              </a:rPr>
              <a:t>- Multimodale kompetencer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9309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0" y="54868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da-DK" sz="3600" dirty="0" smtClean="0">
                <a:solidFill>
                  <a:schemeClr val="bg1"/>
                </a:solidFill>
              </a:rPr>
              <a:t>Billede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800" dirty="0" smtClean="0">
                <a:solidFill>
                  <a:schemeClr val="bg1"/>
                </a:solidFill>
              </a:rPr>
              <a:t>Synsvinkel/perspektiv </a:t>
            </a:r>
          </a:p>
          <a:p>
            <a:r>
              <a:rPr lang="da-DK" sz="2800" dirty="0" smtClean="0">
                <a:solidFill>
                  <a:schemeClr val="bg1"/>
                </a:solidFill>
              </a:rPr>
              <a:t>Billedbeskæring </a:t>
            </a:r>
          </a:p>
          <a:p>
            <a:pPr marL="0" indent="0">
              <a:buNone/>
            </a:pPr>
            <a:r>
              <a:rPr lang="da-DK" sz="2800" dirty="0">
                <a:solidFill>
                  <a:schemeClr val="bg1"/>
                </a:solidFill>
              </a:rPr>
              <a:t>E</a:t>
            </a:r>
            <a:r>
              <a:rPr lang="da-DK" sz="2800" dirty="0" smtClean="0">
                <a:solidFill>
                  <a:schemeClr val="bg1"/>
                </a:solidFill>
              </a:rPr>
              <a:t>leverne tegnede &amp; fandt </a:t>
            </a:r>
            <a:r>
              <a:rPr lang="da-DK" sz="2800" dirty="0">
                <a:solidFill>
                  <a:schemeClr val="bg1"/>
                </a:solidFill>
              </a:rPr>
              <a:t>eksempler i blade og </a:t>
            </a:r>
            <a:r>
              <a:rPr lang="da-DK" sz="2800" dirty="0" smtClean="0">
                <a:solidFill>
                  <a:schemeClr val="bg1"/>
                </a:solidFill>
              </a:rPr>
              <a:t>bøger </a:t>
            </a:r>
          </a:p>
          <a:p>
            <a:pPr marL="0" indent="0">
              <a:buNone/>
            </a:pPr>
            <a:r>
              <a:rPr lang="da-DK" sz="2800" dirty="0" smtClean="0">
                <a:solidFill>
                  <a:schemeClr val="bg1"/>
                </a:solidFill>
              </a:rPr>
              <a:t>&gt; kategoriserede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39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sz="3600" dirty="0" smtClean="0">
                <a:solidFill>
                  <a:schemeClr val="bg1"/>
                </a:solidFill>
              </a:rPr>
              <a:t>Film </a:t>
            </a:r>
            <a:r>
              <a:rPr lang="da-DK" sz="3600" dirty="0">
                <a:solidFill>
                  <a:schemeClr val="bg1"/>
                </a:solidFill>
              </a:rPr>
              <a:t>fra </a:t>
            </a:r>
            <a:r>
              <a:rPr lang="da-DK" sz="3600" u="sng" dirty="0" smtClean="0">
                <a:hlinkClick r:id="rId2"/>
              </a:rPr>
              <a:t>www.filmstriben.dk</a:t>
            </a:r>
            <a:endParaRPr lang="da-DK" sz="3600" u="sng" dirty="0" smtClean="0"/>
          </a:p>
          <a:p>
            <a:endParaRPr lang="da-DK" u="sng" dirty="0"/>
          </a:p>
          <a:p>
            <a:r>
              <a:rPr lang="da-DK" dirty="0" smtClean="0">
                <a:solidFill>
                  <a:schemeClr val="bg1"/>
                </a:solidFill>
              </a:rPr>
              <a:t>Genre – fiktion og fakta</a:t>
            </a:r>
          </a:p>
          <a:p>
            <a:endParaRPr lang="da-DK" dirty="0" smtClean="0">
              <a:solidFill>
                <a:schemeClr val="bg1"/>
              </a:solidFill>
            </a:endParaRPr>
          </a:p>
          <a:p>
            <a:r>
              <a:rPr lang="da-DK" dirty="0" smtClean="0">
                <a:solidFill>
                  <a:schemeClr val="bg1"/>
                </a:solidFill>
              </a:rPr>
              <a:t>Lyd  - lyttede og indkredsede </a:t>
            </a:r>
            <a:r>
              <a:rPr lang="da-DK" dirty="0">
                <a:solidFill>
                  <a:schemeClr val="bg1"/>
                </a:solidFill>
              </a:rPr>
              <a:t>forskellige måder at bruge lyd på i </a:t>
            </a:r>
            <a:r>
              <a:rPr lang="da-DK" dirty="0" smtClean="0">
                <a:solidFill>
                  <a:schemeClr val="bg1"/>
                </a:solidFill>
              </a:rPr>
              <a:t>film</a:t>
            </a:r>
            <a:endParaRPr lang="da-DK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642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61156" y="1295255"/>
            <a:ext cx="7989887" cy="1384589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da-DK" sz="3200" dirty="0">
                <a:solidFill>
                  <a:schemeClr val="bg1"/>
                </a:solidFill>
                <a:latin typeface="Verdana" pitchFamily="34" charset="0"/>
              </a:rPr>
              <a:t>Lær</a:t>
            </a:r>
            <a:r>
              <a:rPr lang="da-DK" sz="3200" dirty="0" smtClean="0">
                <a:solidFill>
                  <a:schemeClr val="bg1"/>
                </a:solidFill>
                <a:latin typeface="Verdana" pitchFamily="34" charset="0"/>
              </a:rPr>
              <a:t>e at bruge Movie Marker</a:t>
            </a:r>
            <a:br>
              <a:rPr lang="da-DK" sz="32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da-DK" sz="3200" dirty="0" smtClean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da-DK" sz="32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da-DK" sz="3200" dirty="0" err="1" smtClean="0">
                <a:solidFill>
                  <a:schemeClr val="bg1"/>
                </a:solidFill>
                <a:latin typeface="Verdana" pitchFamily="34" charset="0"/>
              </a:rPr>
              <a:t>Videnledelse</a:t>
            </a:r>
            <a:r>
              <a:rPr lang="da-DK" sz="3200" dirty="0" smtClean="0">
                <a:solidFill>
                  <a:schemeClr val="bg1"/>
                </a:solidFill>
                <a:latin typeface="Verdana" pitchFamily="34" charset="0"/>
              </a:rPr>
              <a:t>:</a:t>
            </a:r>
            <a:br>
              <a:rPr lang="da-DK" sz="32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da-DK" sz="3600" dirty="0" smtClean="0">
                <a:solidFill>
                  <a:schemeClr val="bg1"/>
                </a:solidFill>
              </a:rPr>
              <a:t>Ambassadørmodellen</a:t>
            </a:r>
            <a:br>
              <a:rPr lang="da-DK" sz="3600" dirty="0" smtClean="0">
                <a:solidFill>
                  <a:schemeClr val="bg1"/>
                </a:solidFill>
              </a:rPr>
            </a:br>
            <a:r>
              <a:rPr lang="da-DK" sz="2000" dirty="0" smtClean="0">
                <a:solidFill>
                  <a:schemeClr val="bg1"/>
                </a:solidFill>
              </a:rPr>
              <a:t>(Sørensen, </a:t>
            </a:r>
            <a:r>
              <a:rPr lang="da-DK" sz="2000" dirty="0" err="1" smtClean="0">
                <a:solidFill>
                  <a:schemeClr val="bg1"/>
                </a:solidFill>
              </a:rPr>
              <a:t>Audon</a:t>
            </a:r>
            <a:r>
              <a:rPr lang="da-DK" sz="2000" dirty="0" smtClean="0">
                <a:solidFill>
                  <a:schemeClr val="bg1"/>
                </a:solidFill>
              </a:rPr>
              <a:t>, Levinsen 2010)</a:t>
            </a:r>
            <a:r>
              <a:rPr lang="da-DK" sz="4000" b="1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 flipV="1">
            <a:off x="5003800" y="2924175"/>
            <a:ext cx="2159000" cy="360363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flipV="1">
            <a:off x="4859338" y="2636838"/>
            <a:ext cx="358775" cy="576262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5002213" y="3573463"/>
            <a:ext cx="1655762" cy="10795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4714875" y="3716338"/>
            <a:ext cx="360363" cy="1008062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67" name="Oval 7"/>
          <p:cNvSpPr>
            <a:spLocks noChangeArrowheads="1"/>
          </p:cNvSpPr>
          <p:nvPr/>
        </p:nvSpPr>
        <p:spPr bwMode="auto">
          <a:xfrm>
            <a:off x="4425950" y="4364038"/>
            <a:ext cx="1439863" cy="1296987"/>
          </a:xfrm>
          <a:prstGeom prst="ellipse">
            <a:avLst/>
          </a:prstGeom>
          <a:noFill/>
          <a:ln w="19050" algn="ctr">
            <a:solidFill>
              <a:srgbClr val="00008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6370638" y="4005263"/>
            <a:ext cx="1584325" cy="1150937"/>
          </a:xfrm>
          <a:prstGeom prst="ellipse">
            <a:avLst/>
          </a:prstGeom>
          <a:noFill/>
          <a:ln w="19050" algn="ctr">
            <a:solidFill>
              <a:srgbClr val="00008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369" name="Oval 9"/>
          <p:cNvSpPr>
            <a:spLocks noChangeArrowheads="1"/>
          </p:cNvSpPr>
          <p:nvPr/>
        </p:nvSpPr>
        <p:spPr bwMode="auto">
          <a:xfrm>
            <a:off x="7018338" y="2276475"/>
            <a:ext cx="1152525" cy="1439863"/>
          </a:xfrm>
          <a:prstGeom prst="ellipse">
            <a:avLst/>
          </a:prstGeom>
          <a:noFill/>
          <a:ln w="19050" algn="ctr">
            <a:solidFill>
              <a:srgbClr val="00008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370" name="Oval 10"/>
          <p:cNvSpPr>
            <a:spLocks noChangeArrowheads="1"/>
          </p:cNvSpPr>
          <p:nvPr/>
        </p:nvSpPr>
        <p:spPr bwMode="auto">
          <a:xfrm>
            <a:off x="4857750" y="1844675"/>
            <a:ext cx="1152525" cy="1079500"/>
          </a:xfrm>
          <a:prstGeom prst="ellipse">
            <a:avLst/>
          </a:prstGeom>
          <a:noFill/>
          <a:ln w="19050" algn="ctr">
            <a:solidFill>
              <a:srgbClr val="00008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15371" name="Picture 11" descr="Lil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1844675"/>
            <a:ext cx="285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2" name="Picture 12" descr="Lil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2565400"/>
            <a:ext cx="503237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3" name="Picture 13" descr="Lil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2349500"/>
            <a:ext cx="285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4" name="Picture 14" descr="Lil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141663"/>
            <a:ext cx="285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15" descr="Lil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3141663"/>
            <a:ext cx="285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6" name="Picture 16" descr="Lil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2708275"/>
            <a:ext cx="285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7" name="Picture 17" descr="Lil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3284538"/>
            <a:ext cx="285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8" name="Picture 18" descr="Lil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2205038"/>
            <a:ext cx="285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9" name="Picture 19" descr="Lil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2565400"/>
            <a:ext cx="285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0" name="Picture 20" descr="Lil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844675"/>
            <a:ext cx="285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1" name="Picture 21" descr="Lil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4724400"/>
            <a:ext cx="503237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2" name="Picture 22" descr="Lil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4508500"/>
            <a:ext cx="503237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3" name="Picture 23" descr="Lil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2133600"/>
            <a:ext cx="503237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4" name="Picture 24" descr="Lil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3068638"/>
            <a:ext cx="71913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5" name="Picture 25" descr="Lil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076700"/>
            <a:ext cx="285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6" name="Picture 26" descr="Lil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941888"/>
            <a:ext cx="285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7" name="Picture 27" descr="Lil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581525"/>
            <a:ext cx="285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8" name="Picture 28" descr="Lil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5013325"/>
            <a:ext cx="285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9" name="Picture 29" descr="Lil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013325"/>
            <a:ext cx="285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90" name="Picture 30" descr="Lil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652963"/>
            <a:ext cx="285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91" name="Picture 31" descr="Lil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4292600"/>
            <a:ext cx="285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92" name="Picture 32" descr="Lil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060575"/>
            <a:ext cx="285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93" name="Picture 33" descr="Lil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5229225"/>
            <a:ext cx="285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94" name="Picture 34" descr="Lil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941888"/>
            <a:ext cx="285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95" name="Picture 35" descr="Lil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924175"/>
            <a:ext cx="285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96" name="Picture 36" descr="Lil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3141663"/>
            <a:ext cx="285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97" name="Picture 37" descr="Lil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3573463"/>
            <a:ext cx="285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98" name="Picture 38" descr="Lil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716338"/>
            <a:ext cx="285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461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507288" cy="4137323"/>
          </a:xfrm>
        </p:spPr>
        <p:txBody>
          <a:bodyPr/>
          <a:lstStyle/>
          <a:p>
            <a:r>
              <a:rPr lang="da-DK" i="1" dirty="0" smtClean="0">
                <a:solidFill>
                  <a:schemeClr val="bg1"/>
                </a:solidFill>
              </a:rPr>
              <a:t>Medier og it i nye læringsomgivelser. </a:t>
            </a:r>
            <a:r>
              <a:rPr lang="da-DK" dirty="0" smtClean="0">
                <a:solidFill>
                  <a:schemeClr val="bg1"/>
                </a:solidFill>
              </a:rPr>
              <a:t>1.-3.klasse. 2002-2005  </a:t>
            </a:r>
          </a:p>
          <a:p>
            <a:r>
              <a:rPr lang="da-DK" i="1" dirty="0" smtClean="0">
                <a:solidFill>
                  <a:schemeClr val="bg1"/>
                </a:solidFill>
              </a:rPr>
              <a:t>1:1 </a:t>
            </a:r>
            <a:r>
              <a:rPr lang="da-DK" i="1" dirty="0">
                <a:solidFill>
                  <a:schemeClr val="bg1"/>
                </a:solidFill>
              </a:rPr>
              <a:t>-</a:t>
            </a:r>
            <a:r>
              <a:rPr lang="da-DK" i="1" dirty="0" err="1">
                <a:solidFill>
                  <a:schemeClr val="bg1"/>
                </a:solidFill>
              </a:rPr>
              <a:t>Netbooks</a:t>
            </a:r>
            <a:r>
              <a:rPr lang="da-DK" i="1" dirty="0">
                <a:solidFill>
                  <a:schemeClr val="bg1"/>
                </a:solidFill>
              </a:rPr>
              <a:t> på </a:t>
            </a:r>
            <a:r>
              <a:rPr lang="da-DK" i="1" dirty="0" smtClean="0">
                <a:solidFill>
                  <a:schemeClr val="bg1"/>
                </a:solidFill>
              </a:rPr>
              <a:t>begyndertrinnet</a:t>
            </a:r>
            <a:r>
              <a:rPr lang="da-DK" dirty="0" smtClean="0">
                <a:solidFill>
                  <a:schemeClr val="bg1"/>
                </a:solidFill>
              </a:rPr>
              <a:t>. 0.-3.klasse. 2009-2012 </a:t>
            </a:r>
            <a:r>
              <a:rPr lang="da-DK" dirty="0" smtClean="0">
                <a:solidFill>
                  <a:srgbClr val="FF0066"/>
                </a:solidFill>
              </a:rPr>
              <a:t>*</a:t>
            </a:r>
          </a:p>
          <a:p>
            <a:r>
              <a:rPr lang="da-DK" i="1" dirty="0" smtClean="0">
                <a:solidFill>
                  <a:schemeClr val="bg1"/>
                </a:solidFill>
              </a:rPr>
              <a:t>Forskningsprofilskole. </a:t>
            </a:r>
            <a:r>
              <a:rPr lang="da-DK" dirty="0" smtClean="0">
                <a:solidFill>
                  <a:schemeClr val="bg1"/>
                </a:solidFill>
              </a:rPr>
              <a:t>1.-3.kl. 2012-2015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5069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01608" cy="1143000"/>
          </a:xfrm>
        </p:spPr>
        <p:txBody>
          <a:bodyPr>
            <a:normAutofit/>
          </a:bodyPr>
          <a:lstStyle/>
          <a:p>
            <a:pPr algn="l"/>
            <a:r>
              <a:rPr lang="da-DK" sz="3600" dirty="0" smtClean="0">
                <a:solidFill>
                  <a:srgbClr val="00FF00"/>
                </a:solidFill>
              </a:rPr>
              <a:t>Storyboard</a:t>
            </a:r>
            <a:endParaRPr lang="en-US" sz="3600" dirty="0">
              <a:solidFill>
                <a:srgbClr val="00FF00"/>
              </a:solidFill>
            </a:endParaRPr>
          </a:p>
        </p:txBody>
      </p:sp>
      <p:pic>
        <p:nvPicPr>
          <p:cNvPr id="5" name="il_fi" descr="http://eslstudentpublications.com/wp-content/uploads/2011/storyboard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01877"/>
            <a:ext cx="4032448" cy="29523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il_fi" descr="http://skoven-i-skolen.dk/media/Drejebog_500p.jpg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140968"/>
            <a:ext cx="4392488" cy="29523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4294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476672"/>
            <a:ext cx="6995120" cy="994122"/>
          </a:xfrm>
        </p:spPr>
        <p:txBody>
          <a:bodyPr>
            <a:normAutofit/>
          </a:bodyPr>
          <a:lstStyle/>
          <a:p>
            <a:pPr algn="l"/>
            <a:r>
              <a:rPr lang="da-DK" sz="3200" dirty="0" smtClean="0">
                <a:solidFill>
                  <a:srgbClr val="00FF00"/>
                </a:solidFill>
              </a:rPr>
              <a:t>Optagelse og redigering</a:t>
            </a:r>
            <a:endParaRPr lang="en-US" sz="3200" dirty="0">
              <a:solidFill>
                <a:srgbClr val="00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14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pPr algn="l"/>
            <a:r>
              <a:rPr lang="da-DK" sz="3600" dirty="0" smtClean="0">
                <a:solidFill>
                  <a:srgbClr val="00FF00"/>
                </a:solidFill>
              </a:rPr>
              <a:t>Multimodale </a:t>
            </a:r>
            <a:r>
              <a:rPr lang="da-DK" sz="3600" dirty="0">
                <a:solidFill>
                  <a:srgbClr val="00FF00"/>
                </a:solidFill>
              </a:rPr>
              <a:t>kompetencer </a:t>
            </a:r>
            <a:endParaRPr lang="en-US" sz="3600" dirty="0">
              <a:solidFill>
                <a:srgbClr val="00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da-DK" dirty="0">
                <a:solidFill>
                  <a:schemeClr val="bg1"/>
                </a:solidFill>
              </a:rPr>
              <a:t>b</a:t>
            </a:r>
            <a:r>
              <a:rPr lang="da-DK" dirty="0" smtClean="0">
                <a:solidFill>
                  <a:schemeClr val="bg1"/>
                </a:solidFill>
              </a:rPr>
              <a:t>illede</a:t>
            </a:r>
          </a:p>
          <a:p>
            <a:r>
              <a:rPr lang="da-DK" dirty="0">
                <a:solidFill>
                  <a:schemeClr val="bg1"/>
                </a:solidFill>
              </a:rPr>
              <a:t>l</a:t>
            </a:r>
            <a:r>
              <a:rPr lang="da-DK" dirty="0" smtClean="0">
                <a:solidFill>
                  <a:schemeClr val="bg1"/>
                </a:solidFill>
              </a:rPr>
              <a:t>yd</a:t>
            </a:r>
          </a:p>
          <a:p>
            <a:r>
              <a:rPr lang="da-DK" dirty="0">
                <a:solidFill>
                  <a:schemeClr val="bg1"/>
                </a:solidFill>
              </a:rPr>
              <a:t>t</a:t>
            </a:r>
            <a:r>
              <a:rPr lang="da-DK" dirty="0" smtClean="0">
                <a:solidFill>
                  <a:schemeClr val="bg1"/>
                </a:solidFill>
              </a:rPr>
              <a:t>ekst</a:t>
            </a:r>
          </a:p>
          <a:p>
            <a:r>
              <a:rPr lang="da-DK" dirty="0">
                <a:solidFill>
                  <a:schemeClr val="bg1"/>
                </a:solidFill>
              </a:rPr>
              <a:t>g</a:t>
            </a:r>
            <a:r>
              <a:rPr lang="da-DK" dirty="0" smtClean="0">
                <a:solidFill>
                  <a:schemeClr val="bg1"/>
                </a:solidFill>
              </a:rPr>
              <a:t>rafik </a:t>
            </a:r>
          </a:p>
          <a:p>
            <a:r>
              <a:rPr lang="da-DK" dirty="0" smtClean="0">
                <a:solidFill>
                  <a:schemeClr val="bg1"/>
                </a:solidFill>
              </a:rPr>
              <a:t>&amp; integrationen af disse</a:t>
            </a:r>
          </a:p>
          <a:p>
            <a:endParaRPr lang="da-DK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da-DK" dirty="0" smtClean="0">
                <a:solidFill>
                  <a:schemeClr val="bg1"/>
                </a:solidFill>
              </a:rPr>
              <a:t>Koble analyse- og produktionstilgange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50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368152"/>
          </a:xfrm>
        </p:spPr>
        <p:txBody>
          <a:bodyPr>
            <a:normAutofit/>
          </a:bodyPr>
          <a:lstStyle/>
          <a:p>
            <a:pPr algn="l"/>
            <a:r>
              <a:rPr lang="da-DK" sz="3600" dirty="0" smtClean="0">
                <a:solidFill>
                  <a:srgbClr val="00FF00"/>
                </a:solidFill>
              </a:rPr>
              <a:t>…at producere</a:t>
            </a:r>
            <a:endParaRPr lang="en-US" sz="3600" dirty="0">
              <a:solidFill>
                <a:srgbClr val="00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752528"/>
          </a:xfrm>
        </p:spPr>
        <p:txBody>
          <a:bodyPr>
            <a:normAutofit fontScale="92500" lnSpcReduction="10000"/>
          </a:bodyPr>
          <a:lstStyle/>
          <a:p>
            <a:pPr marL="285750" indent="-285750"/>
            <a:r>
              <a:rPr lang="da-DK" dirty="0">
                <a:solidFill>
                  <a:schemeClr val="bg1"/>
                </a:solidFill>
              </a:rPr>
              <a:t>m</a:t>
            </a:r>
            <a:r>
              <a:rPr lang="da-DK" dirty="0" smtClean="0">
                <a:solidFill>
                  <a:schemeClr val="bg1"/>
                </a:solidFill>
              </a:rPr>
              <a:t>ålsætte</a:t>
            </a:r>
          </a:p>
          <a:p>
            <a:pPr marL="285750" indent="-285750"/>
            <a:r>
              <a:rPr lang="da-DK" dirty="0">
                <a:solidFill>
                  <a:schemeClr val="bg1"/>
                </a:solidFill>
              </a:rPr>
              <a:t>i</a:t>
            </a:r>
            <a:r>
              <a:rPr lang="da-DK" dirty="0" smtClean="0">
                <a:solidFill>
                  <a:schemeClr val="bg1"/>
                </a:solidFill>
              </a:rPr>
              <a:t>déer</a:t>
            </a:r>
          </a:p>
          <a:p>
            <a:pPr marL="285750" indent="-285750"/>
            <a:r>
              <a:rPr lang="da-DK" dirty="0" smtClean="0">
                <a:solidFill>
                  <a:schemeClr val="bg1"/>
                </a:solidFill>
              </a:rPr>
              <a:t>eksperimentere</a:t>
            </a:r>
            <a:endParaRPr lang="da-DK" dirty="0">
              <a:solidFill>
                <a:schemeClr val="bg1"/>
              </a:solidFill>
            </a:endParaRPr>
          </a:p>
          <a:p>
            <a:pPr marL="285750" indent="-285750"/>
            <a:r>
              <a:rPr lang="da-DK" dirty="0">
                <a:solidFill>
                  <a:schemeClr val="bg1"/>
                </a:solidFill>
              </a:rPr>
              <a:t>r</a:t>
            </a:r>
            <a:r>
              <a:rPr lang="da-DK" dirty="0" smtClean="0">
                <a:solidFill>
                  <a:schemeClr val="bg1"/>
                </a:solidFill>
              </a:rPr>
              <a:t>essourcer </a:t>
            </a:r>
            <a:endParaRPr lang="en-US" dirty="0">
              <a:solidFill>
                <a:schemeClr val="bg1"/>
              </a:solidFill>
            </a:endParaRPr>
          </a:p>
          <a:p>
            <a:pPr marL="285750" indent="-285750"/>
            <a:r>
              <a:rPr lang="da-DK" dirty="0">
                <a:solidFill>
                  <a:schemeClr val="bg1"/>
                </a:solidFill>
              </a:rPr>
              <a:t>f</a:t>
            </a:r>
            <a:r>
              <a:rPr lang="da-DK" dirty="0" smtClean="0">
                <a:solidFill>
                  <a:schemeClr val="bg1"/>
                </a:solidFill>
              </a:rPr>
              <a:t>inde en </a:t>
            </a:r>
            <a:r>
              <a:rPr lang="da-DK" dirty="0">
                <a:solidFill>
                  <a:schemeClr val="bg1"/>
                </a:solidFill>
              </a:rPr>
              <a:t>rute mod målet</a:t>
            </a:r>
          </a:p>
          <a:p>
            <a:pPr marL="285750" indent="-285750"/>
            <a:r>
              <a:rPr lang="da-DK" dirty="0">
                <a:solidFill>
                  <a:schemeClr val="bg1"/>
                </a:solidFill>
              </a:rPr>
              <a:t>d</a:t>
            </a:r>
            <a:r>
              <a:rPr lang="da-DK" dirty="0" smtClean="0">
                <a:solidFill>
                  <a:schemeClr val="bg1"/>
                </a:solidFill>
              </a:rPr>
              <a:t>eadline</a:t>
            </a:r>
            <a:endParaRPr lang="da-DK" dirty="0">
              <a:solidFill>
                <a:schemeClr val="bg1"/>
              </a:solidFill>
            </a:endParaRPr>
          </a:p>
          <a:p>
            <a:pPr marL="285750" indent="-285750"/>
            <a:r>
              <a:rPr lang="da-DK" dirty="0">
                <a:solidFill>
                  <a:schemeClr val="bg1"/>
                </a:solidFill>
              </a:rPr>
              <a:t>r</a:t>
            </a:r>
            <a:r>
              <a:rPr lang="da-DK" dirty="0" smtClean="0">
                <a:solidFill>
                  <a:schemeClr val="bg1"/>
                </a:solidFill>
              </a:rPr>
              <a:t>ammeplanlægning</a:t>
            </a:r>
            <a:endParaRPr lang="da-DK" dirty="0">
              <a:solidFill>
                <a:schemeClr val="bg1"/>
              </a:solidFill>
            </a:endParaRPr>
          </a:p>
          <a:p>
            <a:pPr marL="285750" indent="-285750"/>
            <a:endParaRPr lang="da-DK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da-DK" dirty="0" smtClean="0">
                <a:solidFill>
                  <a:srgbClr val="00FF00"/>
                </a:solidFill>
              </a:rPr>
              <a:t>			&gt; Produktions </a:t>
            </a:r>
            <a:r>
              <a:rPr lang="da-DK" dirty="0">
                <a:solidFill>
                  <a:srgbClr val="00FF00"/>
                </a:solidFill>
              </a:rPr>
              <a:t>kompetencer </a:t>
            </a:r>
            <a:endParaRPr lang="en-US" dirty="0">
              <a:solidFill>
                <a:srgbClr val="00FF00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51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da-DK" sz="3200" dirty="0" smtClean="0">
                <a:solidFill>
                  <a:srgbClr val="00FF00"/>
                </a:solidFill>
              </a:rPr>
              <a:t>Produktion som basis for</a:t>
            </a:r>
            <a:br>
              <a:rPr lang="da-DK" sz="3200" dirty="0" smtClean="0">
                <a:solidFill>
                  <a:srgbClr val="00FF00"/>
                </a:solidFill>
              </a:rPr>
            </a:br>
            <a:r>
              <a:rPr lang="da-DK" sz="3200" dirty="0" smtClean="0">
                <a:solidFill>
                  <a:srgbClr val="00FF00"/>
                </a:solidFill>
              </a:rPr>
              <a:t>Innovation og kreativitet </a:t>
            </a:r>
            <a:endParaRPr lang="en-US" sz="3200" dirty="0">
              <a:solidFill>
                <a:srgbClr val="00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76872"/>
            <a:ext cx="4038600" cy="3849291"/>
          </a:xfrm>
        </p:spPr>
        <p:txBody>
          <a:bodyPr/>
          <a:lstStyle/>
          <a:p>
            <a:pPr marL="0" indent="0">
              <a:buNone/>
            </a:pPr>
            <a:r>
              <a:rPr lang="da-DK" b="1" dirty="0" smtClean="0">
                <a:solidFill>
                  <a:schemeClr val="bg1"/>
                </a:solidFill>
              </a:rPr>
              <a:t>Innovation</a:t>
            </a:r>
            <a:r>
              <a:rPr lang="da-DK" dirty="0" smtClean="0">
                <a:solidFill>
                  <a:schemeClr val="bg1"/>
                </a:solidFill>
              </a:rPr>
              <a:t> har fokus på</a:t>
            </a:r>
          </a:p>
          <a:p>
            <a:r>
              <a:rPr lang="da-DK" dirty="0" smtClean="0">
                <a:solidFill>
                  <a:schemeClr val="bg1"/>
                </a:solidFill>
              </a:rPr>
              <a:t>nyt produkt, der evalueres af brugerne</a:t>
            </a:r>
          </a:p>
          <a:p>
            <a:r>
              <a:rPr lang="da-DK" dirty="0" smtClean="0">
                <a:solidFill>
                  <a:schemeClr val="bg1"/>
                </a:solidFill>
              </a:rPr>
              <a:t>Målrettet/strategisk retning</a:t>
            </a:r>
            <a:endParaRPr lang="en-US" dirty="0"/>
          </a:p>
          <a:p>
            <a:endParaRPr lang="da-DK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da-DK" sz="2000" dirty="0">
                <a:solidFill>
                  <a:schemeClr val="bg1"/>
                </a:solidFill>
              </a:rPr>
              <a:t>(</a:t>
            </a:r>
            <a:r>
              <a:rPr lang="da-DK" sz="2000" dirty="0" err="1">
                <a:solidFill>
                  <a:schemeClr val="bg1"/>
                </a:solidFill>
              </a:rPr>
              <a:t>Darsø</a:t>
            </a:r>
            <a:r>
              <a:rPr lang="da-DK" sz="2000" dirty="0">
                <a:solidFill>
                  <a:schemeClr val="bg1"/>
                </a:solidFill>
              </a:rPr>
              <a:t> 2011)</a:t>
            </a: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76872"/>
            <a:ext cx="4038600" cy="3849291"/>
          </a:xfrm>
        </p:spPr>
        <p:txBody>
          <a:bodyPr/>
          <a:lstStyle/>
          <a:p>
            <a:pPr marL="0" indent="0">
              <a:buNone/>
            </a:pPr>
            <a:r>
              <a:rPr lang="da-DK" b="1" dirty="0" smtClean="0">
                <a:solidFill>
                  <a:schemeClr val="bg1"/>
                </a:solidFill>
              </a:rPr>
              <a:t>Kreativitet</a:t>
            </a:r>
            <a:r>
              <a:rPr lang="da-DK" dirty="0" smtClean="0">
                <a:solidFill>
                  <a:schemeClr val="bg1"/>
                </a:solidFill>
              </a:rPr>
              <a:t> har fokus på</a:t>
            </a:r>
          </a:p>
          <a:p>
            <a:r>
              <a:rPr lang="da-DK" dirty="0" smtClean="0">
                <a:solidFill>
                  <a:schemeClr val="bg1"/>
                </a:solidFill>
              </a:rPr>
              <a:t>proces, der evalueres af skaberne selv</a:t>
            </a:r>
          </a:p>
          <a:p>
            <a:r>
              <a:rPr lang="da-DK" dirty="0" smtClean="0">
                <a:solidFill>
                  <a:schemeClr val="bg1"/>
                </a:solidFill>
              </a:rPr>
              <a:t>Inspireret aktivitet</a:t>
            </a:r>
          </a:p>
          <a:p>
            <a:endParaRPr lang="da-DK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da-DK" sz="2000" dirty="0">
                <a:solidFill>
                  <a:schemeClr val="bg1"/>
                </a:solidFill>
              </a:rPr>
              <a:t>(</a:t>
            </a:r>
            <a:r>
              <a:rPr lang="da-DK" sz="2000" dirty="0" err="1">
                <a:solidFill>
                  <a:schemeClr val="bg1"/>
                </a:solidFill>
              </a:rPr>
              <a:t>Darsø</a:t>
            </a:r>
            <a:r>
              <a:rPr lang="da-DK" sz="2000" dirty="0">
                <a:solidFill>
                  <a:schemeClr val="bg1"/>
                </a:solidFill>
              </a:rPr>
              <a:t> 2011)</a:t>
            </a: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da-DK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6189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1368425"/>
          </a:xfrm>
        </p:spPr>
        <p:txBody>
          <a:bodyPr/>
          <a:lstStyle/>
          <a:p>
            <a:pPr algn="l" eaLnBrk="1" hangingPunct="1"/>
            <a:endParaRPr lang="da-DK" sz="3600" dirty="0" smtClean="0">
              <a:solidFill>
                <a:schemeClr val="bg1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4640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 smtClean="0">
                <a:solidFill>
                  <a:schemeClr val="bg1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da-DK" sz="2800" dirty="0" smtClean="0">
                <a:solidFill>
                  <a:schemeClr val="bg1"/>
                </a:solidFill>
              </a:rPr>
              <a:t>Arbejde med projekter og it betyder, at eleven i højere grad selv målsætter, planlægger og tilrettelægger deres læreprocesser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 smtClean="0">
                <a:solidFill>
                  <a:schemeClr val="bg1"/>
                </a:solidFill>
              </a:rPr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800" dirty="0" smtClean="0">
                <a:solidFill>
                  <a:srgbClr val="00FF00"/>
                </a:solidFill>
              </a:rPr>
              <a:t>				</a:t>
            </a:r>
            <a:r>
              <a:rPr lang="da-DK" sz="2800" dirty="0" smtClean="0">
                <a:solidFill>
                  <a:schemeClr val="bg1"/>
                </a:solidFill>
              </a:rPr>
              <a:t>Læreren som didaktisk designer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800" dirty="0" smtClean="0">
                <a:solidFill>
                  <a:schemeClr val="bg1"/>
                </a:solidFill>
              </a:rPr>
              <a:t>				Eleven som didaktisk designer </a:t>
            </a:r>
            <a:r>
              <a:rPr lang="da-DK" sz="2000" dirty="0" smtClean="0">
                <a:solidFill>
                  <a:schemeClr val="bg1"/>
                </a:solidFill>
              </a:rPr>
              <a:t>	</a:t>
            </a:r>
            <a:endParaRPr lang="da-DK" sz="1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96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0" y="4149080"/>
            <a:ext cx="6275040" cy="1977083"/>
          </a:xfrm>
        </p:spPr>
        <p:txBody>
          <a:bodyPr/>
          <a:lstStyle/>
          <a:p>
            <a:pPr marL="0" indent="0" algn="r">
              <a:buNone/>
            </a:pPr>
            <a:r>
              <a:rPr lang="da-DK" dirty="0" smtClean="0">
                <a:solidFill>
                  <a:srgbClr val="00FF00"/>
                </a:solidFill>
              </a:rPr>
              <a:t>Hvordan støttes eleverne i at blive gode didaktiske designer af deres egne læreprocesser?</a:t>
            </a:r>
            <a:endParaRPr lang="en-US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21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sz="3600" dirty="0" smtClean="0">
                <a:solidFill>
                  <a:srgbClr val="00FF00"/>
                </a:solidFill>
              </a:rPr>
              <a:t>Eleverne som didaktiske designere</a:t>
            </a:r>
          </a:p>
          <a:p>
            <a:pPr marL="0" indent="0">
              <a:buNone/>
            </a:pPr>
            <a:endParaRPr lang="da-DK" sz="3600" dirty="0" smtClean="0">
              <a:solidFill>
                <a:srgbClr val="00FF00"/>
              </a:solidFill>
            </a:endParaRPr>
          </a:p>
          <a:p>
            <a:r>
              <a:rPr lang="da-DK" dirty="0" smtClean="0">
                <a:solidFill>
                  <a:schemeClr val="bg1"/>
                </a:solidFill>
              </a:rPr>
              <a:t>Tilrettelæggelses/planlægningsniveau</a:t>
            </a:r>
          </a:p>
          <a:p>
            <a:r>
              <a:rPr lang="da-DK" dirty="0" smtClean="0">
                <a:solidFill>
                  <a:schemeClr val="bg1"/>
                </a:solidFill>
              </a:rPr>
              <a:t>Praksisniveau </a:t>
            </a:r>
          </a:p>
          <a:p>
            <a:r>
              <a:rPr lang="da-DK" dirty="0" smtClean="0">
                <a:solidFill>
                  <a:schemeClr val="bg1"/>
                </a:solidFill>
              </a:rPr>
              <a:t>Refleksionsniveau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5676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4581128"/>
            <a:ext cx="7427168" cy="1545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800" dirty="0" smtClean="0">
                <a:solidFill>
                  <a:srgbClr val="00FF00"/>
                </a:solidFill>
              </a:rPr>
              <a:t>Ex  matematik 2. klasse elevproducerede opgaver</a:t>
            </a:r>
            <a:endParaRPr lang="en-US" sz="28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9985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marL="0" indent="0">
              <a:buNone/>
            </a:pPr>
            <a:r>
              <a:rPr lang="da-DK" dirty="0" smtClean="0">
                <a:solidFill>
                  <a:srgbClr val="00FF00"/>
                </a:solidFill>
              </a:rPr>
              <a:t>Hvorfor bruge tid på at lave matematikopgaver i et præsentationsprogram?</a:t>
            </a:r>
          </a:p>
          <a:p>
            <a:pPr marL="0" indent="0">
              <a:buNone/>
            </a:pPr>
            <a:endParaRPr lang="da-DK" dirty="0" smtClean="0">
              <a:solidFill>
                <a:schemeClr val="bg1"/>
              </a:solidFill>
            </a:endParaRPr>
          </a:p>
          <a:p>
            <a:r>
              <a:rPr lang="da-DK" dirty="0" smtClean="0">
                <a:solidFill>
                  <a:schemeClr val="bg1"/>
                </a:solidFill>
              </a:rPr>
              <a:t>det skaber en bedre forståelse (læringsresultat)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557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en-US" sz="3600" dirty="0">
              <a:solidFill>
                <a:srgbClr val="00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 marL="0" indent="0">
              <a:buNone/>
            </a:pPr>
            <a:r>
              <a:rPr lang="da-DK" sz="3600" dirty="0">
                <a:solidFill>
                  <a:schemeClr val="bg1"/>
                </a:solidFill>
              </a:rPr>
              <a:t>It i </a:t>
            </a:r>
            <a:r>
              <a:rPr lang="da-DK" sz="3600" dirty="0" smtClean="0">
                <a:solidFill>
                  <a:schemeClr val="bg1"/>
                </a:solidFill>
              </a:rPr>
              <a:t>skolen</a:t>
            </a:r>
          </a:p>
          <a:p>
            <a:pPr marL="0" indent="0">
              <a:buNone/>
            </a:pPr>
            <a:r>
              <a:rPr lang="da-DK" sz="2800" dirty="0" smtClean="0">
                <a:solidFill>
                  <a:schemeClr val="bg1"/>
                </a:solidFill>
              </a:rPr>
              <a:t>Mellemste og ældste klassetrin har været i fokus</a:t>
            </a:r>
          </a:p>
          <a:p>
            <a:pPr marL="0" indent="0">
              <a:buNone/>
            </a:pPr>
            <a:endParaRPr lang="da-DK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da-DK" sz="2800" dirty="0" smtClean="0">
                <a:solidFill>
                  <a:schemeClr val="bg1"/>
                </a:solidFill>
              </a:rPr>
              <a:t>…starte fra begyndertrinnet</a:t>
            </a:r>
          </a:p>
          <a:p>
            <a:endParaRPr lang="en-US" dirty="0">
              <a:solidFill>
                <a:srgbClr val="00FF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6929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a-DK" sz="3600" dirty="0" smtClean="0">
                <a:solidFill>
                  <a:schemeClr val="bg1"/>
                </a:solidFill>
              </a:rPr>
              <a:t> 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da-DK" sz="2800" dirty="0" smtClean="0">
                <a:solidFill>
                  <a:schemeClr val="bg1"/>
                </a:solidFill>
              </a:rPr>
              <a:t>Multimodaliteter – flere læringstilgange</a:t>
            </a:r>
          </a:p>
          <a:p>
            <a:r>
              <a:rPr lang="da-DK" sz="2800" dirty="0" smtClean="0">
                <a:solidFill>
                  <a:schemeClr val="bg1"/>
                </a:solidFill>
              </a:rPr>
              <a:t>Funktionalitet – bruges af andre elever</a:t>
            </a:r>
          </a:p>
          <a:p>
            <a:r>
              <a:rPr lang="da-DK" sz="2800" dirty="0" smtClean="0">
                <a:solidFill>
                  <a:schemeClr val="bg1"/>
                </a:solidFill>
              </a:rPr>
              <a:t>Formidling – skal selv kunne det faglige stof </a:t>
            </a:r>
          </a:p>
          <a:p>
            <a:r>
              <a:rPr lang="da-DK" sz="2800" dirty="0" smtClean="0">
                <a:solidFill>
                  <a:schemeClr val="bg1"/>
                </a:solidFill>
              </a:rPr>
              <a:t>Målgruppetænkning – kan de andre forstå opgaven</a:t>
            </a:r>
          </a:p>
          <a:p>
            <a:r>
              <a:rPr lang="da-DK" sz="2800" dirty="0" smtClean="0">
                <a:solidFill>
                  <a:schemeClr val="bg1"/>
                </a:solidFill>
              </a:rPr>
              <a:t>Præstation – lave et godt resultat</a:t>
            </a:r>
          </a:p>
          <a:p>
            <a:r>
              <a:rPr lang="da-DK" sz="2800" dirty="0" smtClean="0">
                <a:solidFill>
                  <a:schemeClr val="bg1"/>
                </a:solidFill>
              </a:rPr>
              <a:t>Kombinerer tal og tekst – matematikhistorie</a:t>
            </a:r>
          </a:p>
          <a:p>
            <a:r>
              <a:rPr lang="da-DK" sz="2800" dirty="0" smtClean="0">
                <a:solidFill>
                  <a:schemeClr val="bg1"/>
                </a:solidFill>
              </a:rPr>
              <a:t>Praksisrelation – omsætte matematik til hverdagskontekster /interesser</a:t>
            </a:r>
          </a:p>
          <a:p>
            <a:endParaRPr lang="da-DK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da-DK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da-DK" dirty="0" smtClean="0">
              <a:solidFill>
                <a:schemeClr val="bg1"/>
              </a:solidFill>
            </a:endParaRPr>
          </a:p>
          <a:p>
            <a:endParaRPr lang="da-DK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770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6264696" cy="1872208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/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200" dirty="0" err="1" smtClean="0">
                <a:solidFill>
                  <a:srgbClr val="00FF00"/>
                </a:solidFill>
              </a:rPr>
              <a:t>Udfordring</a:t>
            </a:r>
            <a:r>
              <a:rPr lang="en-US" sz="3200" dirty="0" smtClean="0">
                <a:solidFill>
                  <a:schemeClr val="bg1"/>
                </a:solidFill>
              </a:rPr>
              <a:t/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at </a:t>
            </a:r>
            <a:r>
              <a:rPr lang="en-US" sz="3200" dirty="0" err="1" smtClean="0">
                <a:solidFill>
                  <a:schemeClr val="bg1"/>
                </a:solidFill>
              </a:rPr>
              <a:t>bringe</a:t>
            </a:r>
            <a:r>
              <a:rPr lang="en-US" sz="3200" dirty="0" smtClean="0">
                <a:solidFill>
                  <a:schemeClr val="bg1"/>
                </a:solidFill>
              </a:rPr>
              <a:t> it-</a:t>
            </a:r>
            <a:r>
              <a:rPr lang="en-US" sz="3200" dirty="0" err="1" smtClean="0">
                <a:solidFill>
                  <a:schemeClr val="bg1"/>
                </a:solidFill>
              </a:rPr>
              <a:t>læringsressourcer</a:t>
            </a:r>
            <a:r>
              <a:rPr lang="en-US" sz="3200" dirty="0" smtClean="0">
                <a:solidFill>
                  <a:schemeClr val="bg1"/>
                </a:solidFill>
              </a:rPr>
              <a:t> i </a:t>
            </a:r>
            <a:r>
              <a:rPr lang="en-US" sz="3200" dirty="0" err="1" smtClean="0">
                <a:solidFill>
                  <a:schemeClr val="bg1"/>
                </a:solidFill>
              </a:rPr>
              <a:t>spil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at</a:t>
            </a:r>
            <a:r>
              <a:rPr lang="da-DK" sz="3200" dirty="0" smtClean="0">
                <a:solidFill>
                  <a:schemeClr val="bg1"/>
                </a:solidFill>
              </a:rPr>
              <a:t> </a:t>
            </a:r>
            <a:r>
              <a:rPr lang="da-DK" sz="3200" dirty="0">
                <a:solidFill>
                  <a:schemeClr val="bg1"/>
                </a:solidFill>
              </a:rPr>
              <a:t>udvikle </a:t>
            </a:r>
            <a:r>
              <a:rPr lang="da-DK" sz="3200" dirty="0" smtClean="0">
                <a:solidFill>
                  <a:schemeClr val="bg1"/>
                </a:solidFill>
              </a:rPr>
              <a:t>it-integrerede didaktikker   relateret </a:t>
            </a:r>
            <a:r>
              <a:rPr lang="da-DK" sz="3200" dirty="0">
                <a:solidFill>
                  <a:schemeClr val="bg1"/>
                </a:solidFill>
              </a:rPr>
              <a:t>til vidensamfundets </a:t>
            </a:r>
            <a:r>
              <a:rPr lang="da-DK" sz="3200" dirty="0" smtClean="0">
                <a:solidFill>
                  <a:schemeClr val="bg1"/>
                </a:solidFill>
              </a:rPr>
              <a:t>skole</a:t>
            </a:r>
            <a:r>
              <a:rPr lang="da-DK" sz="3200" dirty="0">
                <a:solidFill>
                  <a:schemeClr val="bg1"/>
                </a:solidFill>
              </a:rPr>
              <a:t/>
            </a:r>
            <a:br>
              <a:rPr lang="da-DK" sz="3200" dirty="0">
                <a:solidFill>
                  <a:schemeClr val="bg1"/>
                </a:solidFill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888432"/>
          </a:xfrm>
        </p:spPr>
        <p:txBody>
          <a:bodyPr/>
          <a:lstStyle/>
          <a:p>
            <a:endParaRPr lang="en-US" strike="sngStrike" dirty="0"/>
          </a:p>
        </p:txBody>
      </p:sp>
      <p:sp>
        <p:nvSpPr>
          <p:cNvPr id="4" name="Rectangle 3"/>
          <p:cNvSpPr/>
          <p:nvPr/>
        </p:nvSpPr>
        <p:spPr>
          <a:xfrm>
            <a:off x="5724128" y="2924944"/>
            <a:ext cx="2664296" cy="331236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da-DK" sz="2800" dirty="0" smtClean="0">
                <a:solidFill>
                  <a:schemeClr val="bg1"/>
                </a:solidFill>
              </a:rPr>
              <a:t> </a:t>
            </a:r>
            <a:r>
              <a:rPr lang="da-DK" sz="2800" dirty="0" smtClean="0">
                <a:solidFill>
                  <a:srgbClr val="00FF00"/>
                </a:solidFill>
              </a:rPr>
              <a:t>deltagelse</a:t>
            </a:r>
            <a:endParaRPr lang="da-DK" sz="2800" dirty="0">
              <a:solidFill>
                <a:srgbClr val="00FF00"/>
              </a:solidFill>
            </a:endParaRPr>
          </a:p>
          <a:p>
            <a:pPr>
              <a:lnSpc>
                <a:spcPct val="80000"/>
              </a:lnSpc>
            </a:pPr>
            <a:r>
              <a:rPr lang="da-DK" sz="2800" dirty="0" smtClean="0">
                <a:solidFill>
                  <a:srgbClr val="00FF00"/>
                </a:solidFill>
              </a:rPr>
              <a:t> socialitet </a:t>
            </a:r>
            <a:endParaRPr lang="da-DK" sz="2800" dirty="0">
              <a:solidFill>
                <a:srgbClr val="00FF00"/>
              </a:solidFill>
            </a:endParaRPr>
          </a:p>
          <a:p>
            <a:pPr>
              <a:lnSpc>
                <a:spcPct val="80000"/>
              </a:lnSpc>
            </a:pPr>
            <a:r>
              <a:rPr lang="da-DK" sz="2800" dirty="0" smtClean="0">
                <a:solidFill>
                  <a:srgbClr val="00FF00"/>
                </a:solidFill>
              </a:rPr>
              <a:t> netværk</a:t>
            </a:r>
          </a:p>
          <a:p>
            <a:pPr>
              <a:lnSpc>
                <a:spcPct val="80000"/>
              </a:lnSpc>
            </a:pPr>
            <a:r>
              <a:rPr lang="da-DK" sz="2800" dirty="0" smtClean="0">
                <a:solidFill>
                  <a:srgbClr val="00FF00"/>
                </a:solidFill>
              </a:rPr>
              <a:t> samarbejde </a:t>
            </a:r>
          </a:p>
          <a:p>
            <a:pPr>
              <a:lnSpc>
                <a:spcPct val="80000"/>
              </a:lnSpc>
            </a:pPr>
            <a:r>
              <a:rPr lang="da-DK" sz="2800" dirty="0" smtClean="0">
                <a:solidFill>
                  <a:srgbClr val="00FF00"/>
                </a:solidFill>
              </a:rPr>
              <a:t> produktion</a:t>
            </a:r>
          </a:p>
          <a:p>
            <a:pPr>
              <a:lnSpc>
                <a:spcPct val="80000"/>
              </a:lnSpc>
            </a:pPr>
            <a:r>
              <a:rPr lang="da-DK" sz="2800" dirty="0" smtClean="0">
                <a:solidFill>
                  <a:srgbClr val="00FF00"/>
                </a:solidFill>
              </a:rPr>
              <a:t> publicering</a:t>
            </a:r>
          </a:p>
          <a:p>
            <a:pPr>
              <a:lnSpc>
                <a:spcPct val="80000"/>
              </a:lnSpc>
            </a:pPr>
            <a:r>
              <a:rPr lang="da-DK" sz="2800" dirty="0" smtClean="0">
                <a:solidFill>
                  <a:srgbClr val="00FF00"/>
                </a:solidFill>
              </a:rPr>
              <a:t> multimodalitet  </a:t>
            </a:r>
          </a:p>
          <a:p>
            <a:pPr>
              <a:lnSpc>
                <a:spcPct val="80000"/>
              </a:lnSpc>
            </a:pPr>
            <a:r>
              <a:rPr lang="da-DK" sz="2800" dirty="0" smtClean="0">
                <a:solidFill>
                  <a:srgbClr val="00FF00"/>
                </a:solidFill>
              </a:rPr>
              <a:t> globalisering </a:t>
            </a:r>
            <a:endParaRPr lang="da-DK" sz="28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14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/>
          <p:nvPr/>
        </p:nvPicPr>
        <p:blipFill>
          <a:blip r:embed="rId2" cstate="print"/>
          <a:srcRect l="28616" t="5224" r="27994" b="6468"/>
          <a:stretch>
            <a:fillRect/>
          </a:stretch>
        </p:blipFill>
        <p:spPr bwMode="auto">
          <a:xfrm>
            <a:off x="4932040" y="1844824"/>
            <a:ext cx="3305547" cy="424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37154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s-asterix5.adm.dpunet.dk\users$\birgitte\Billeder\øje jan 2011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-8638" y="0"/>
            <a:ext cx="9152638" cy="6858000"/>
          </a:xfrm>
          <a:prstGeom prst="rect">
            <a:avLst/>
          </a:prstGeom>
          <a:noFill/>
        </p:spPr>
      </p:pic>
      <p:sp>
        <p:nvSpPr>
          <p:cNvPr id="1024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728192"/>
          </a:xfrm>
        </p:spPr>
        <p:txBody>
          <a:bodyPr>
            <a:noAutofit/>
          </a:bodyPr>
          <a:lstStyle/>
          <a:p>
            <a:pPr algn="l"/>
            <a:r>
              <a:rPr lang="en-US" sz="3600" dirty="0" err="1" smtClean="0"/>
              <a:t>Mindre</a:t>
            </a:r>
            <a:r>
              <a:rPr lang="en-US" sz="3600" dirty="0" smtClean="0"/>
              <a:t> </a:t>
            </a:r>
            <a:r>
              <a:rPr lang="en-US" sz="3600" dirty="0" err="1" smtClean="0"/>
              <a:t>børns</a:t>
            </a:r>
            <a:r>
              <a:rPr lang="en-US" sz="3600" dirty="0" smtClean="0"/>
              <a:t> </a:t>
            </a:r>
            <a:r>
              <a:rPr lang="en-US" sz="3600" dirty="0" err="1" smtClean="0"/>
              <a:t>brug</a:t>
            </a:r>
            <a:r>
              <a:rPr lang="en-US" sz="3600" dirty="0" smtClean="0"/>
              <a:t> </a:t>
            </a:r>
            <a:r>
              <a:rPr lang="en-US" sz="3600" dirty="0" err="1" smtClean="0"/>
              <a:t>af</a:t>
            </a:r>
            <a:r>
              <a:rPr lang="en-US" sz="3600" dirty="0" smtClean="0"/>
              <a:t> </a:t>
            </a:r>
            <a:r>
              <a:rPr lang="en-US" sz="3600" dirty="0" err="1" smtClean="0"/>
              <a:t>internettet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dirty="0" err="1"/>
              <a:t>I</a:t>
            </a:r>
            <a:r>
              <a:rPr lang="en-US" sz="3600" dirty="0" err="1" smtClean="0"/>
              <a:t>nternetdebut</a:t>
            </a:r>
            <a:r>
              <a:rPr lang="en-US" sz="3600" dirty="0" smtClean="0"/>
              <a:t>  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295948"/>
          </a:xfrm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endParaRPr lang="da-DK" sz="2000" dirty="0" smtClean="0">
              <a:solidFill>
                <a:schemeClr val="bg1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da-DK" sz="2400" b="1" dirty="0" smtClean="0"/>
              <a:t>2005:</a:t>
            </a:r>
          </a:p>
          <a:p>
            <a:pPr marL="0" indent="0">
              <a:buNone/>
              <a:defRPr/>
            </a:pPr>
            <a:r>
              <a:rPr lang="da-DK" sz="2400" dirty="0" smtClean="0"/>
              <a:t>9 år i gennemsnit, når de startede</a:t>
            </a:r>
          </a:p>
          <a:p>
            <a:pPr marL="0" indent="0">
              <a:buFontTx/>
              <a:buNone/>
              <a:defRPr/>
            </a:pPr>
            <a:endParaRPr lang="da-DK" sz="2400" dirty="0" smtClean="0"/>
          </a:p>
          <a:p>
            <a:pPr marL="0" indent="0">
              <a:buFontTx/>
              <a:buNone/>
              <a:defRPr/>
            </a:pPr>
            <a:r>
              <a:rPr lang="da-DK" sz="2400" b="1" dirty="0" smtClean="0"/>
              <a:t>2010</a:t>
            </a:r>
          </a:p>
          <a:p>
            <a:pPr marL="0" indent="0">
              <a:buNone/>
              <a:defRPr/>
            </a:pPr>
            <a:r>
              <a:rPr lang="da-DK" sz="2400" dirty="0" smtClean="0"/>
              <a:t>5 år i gennemsnit, når de startede</a:t>
            </a:r>
          </a:p>
          <a:p>
            <a:pPr marL="0" indent="0">
              <a:buFontTx/>
              <a:buNone/>
              <a:defRPr/>
            </a:pPr>
            <a:endParaRPr lang="da-DK" sz="1800" dirty="0" smtClean="0"/>
          </a:p>
          <a:p>
            <a:pPr marL="0" indent="0">
              <a:buFontTx/>
              <a:buNone/>
              <a:defRPr/>
            </a:pPr>
            <a:r>
              <a:rPr lang="da-DK" sz="1800" dirty="0" smtClean="0"/>
              <a:t>(</a:t>
            </a:r>
            <a:r>
              <a:rPr lang="da-DK" sz="1800" dirty="0" err="1" smtClean="0"/>
              <a:t>Medierådet</a:t>
            </a:r>
            <a:r>
              <a:rPr lang="da-DK" sz="1800" dirty="0" smtClean="0"/>
              <a:t>, Sverige 2010)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4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s-asterix5.adm.dpunet.dk\users$\birgitte\Billeder\øje jan 2011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-17929" y="0"/>
            <a:ext cx="9161930" cy="6858000"/>
          </a:xfrm>
          <a:prstGeom prst="rect">
            <a:avLst/>
          </a:prstGeom>
          <a:noFill/>
        </p:spPr>
      </p:pic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err="1" smtClean="0"/>
              <a:t>Mindre</a:t>
            </a:r>
            <a:r>
              <a:rPr lang="en-US" sz="3600" dirty="0" smtClean="0"/>
              <a:t> </a:t>
            </a:r>
            <a:r>
              <a:rPr lang="en-US" sz="3600" dirty="0" err="1" smtClean="0"/>
              <a:t>børns</a:t>
            </a:r>
            <a:r>
              <a:rPr lang="en-US" sz="3600" dirty="0" smtClean="0"/>
              <a:t> </a:t>
            </a:r>
            <a:r>
              <a:rPr lang="en-US" sz="3600" dirty="0" err="1" smtClean="0"/>
              <a:t>brug</a:t>
            </a:r>
            <a:r>
              <a:rPr lang="en-US" sz="3600" dirty="0" smtClean="0"/>
              <a:t> </a:t>
            </a:r>
            <a:r>
              <a:rPr lang="en-US" sz="3600" dirty="0" err="1" smtClean="0"/>
              <a:t>af</a:t>
            </a:r>
            <a:r>
              <a:rPr lang="en-US" sz="3600" dirty="0" smtClean="0"/>
              <a:t> </a:t>
            </a:r>
            <a:r>
              <a:rPr lang="en-US" sz="3600" dirty="0" err="1" smtClean="0"/>
              <a:t>internettet</a:t>
            </a:r>
            <a:endParaRPr lang="en-US" sz="3600" dirty="0" smtClean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13"/>
          </a:xfrm>
        </p:spPr>
        <p:txBody>
          <a:bodyPr>
            <a:normAutofit/>
          </a:bodyPr>
          <a:lstStyle/>
          <a:p>
            <a:pPr marL="0" indent="0">
              <a:defRPr/>
            </a:pPr>
            <a:endParaRPr lang="da-DK" sz="2800" dirty="0" smtClean="0"/>
          </a:p>
          <a:p>
            <a:pPr marL="0" indent="0">
              <a:defRPr/>
            </a:pPr>
            <a:endParaRPr lang="da-DK" sz="2800" dirty="0" smtClean="0"/>
          </a:p>
          <a:p>
            <a:pPr marL="0" indent="0">
              <a:buNone/>
              <a:defRPr/>
            </a:pPr>
            <a:endParaRPr lang="da-DK" sz="2800" dirty="0"/>
          </a:p>
          <a:p>
            <a:pPr marL="0" indent="0">
              <a:buNone/>
              <a:defRPr/>
            </a:pPr>
            <a:r>
              <a:rPr lang="da-DK" sz="2800" dirty="0" smtClean="0"/>
              <a:t>26% af de 9-10 årige har en </a:t>
            </a:r>
            <a:r>
              <a:rPr lang="da-DK" sz="2800" dirty="0"/>
              <a:t>profil på internettet? </a:t>
            </a:r>
          </a:p>
          <a:p>
            <a:pPr>
              <a:buFontTx/>
              <a:buNone/>
              <a:defRPr/>
            </a:pPr>
            <a:endParaRPr lang="da-DK" sz="2800" dirty="0"/>
          </a:p>
          <a:p>
            <a:pPr>
              <a:buFontTx/>
              <a:buNone/>
              <a:defRPr/>
            </a:pPr>
            <a:r>
              <a:rPr lang="da-DK" sz="2000" dirty="0" smtClean="0"/>
              <a:t>(Medierådet for Børn og Unge, Danmark 2009)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455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80920" cy="1872208"/>
          </a:xfrm>
        </p:spPr>
        <p:txBody>
          <a:bodyPr>
            <a:noAutofit/>
          </a:bodyPr>
          <a:lstStyle/>
          <a:p>
            <a:pPr algn="l"/>
            <a:r>
              <a:rPr lang="en-US" sz="3600" dirty="0" err="1">
                <a:solidFill>
                  <a:schemeClr val="bg1"/>
                </a:solidFill>
              </a:rPr>
              <a:t>Elever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på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begyndertrinnet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/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- </a:t>
            </a:r>
            <a:r>
              <a:rPr lang="en-US" sz="3200" dirty="0" err="1">
                <a:solidFill>
                  <a:schemeClr val="bg1"/>
                </a:solidFill>
              </a:rPr>
              <a:t>født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som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“2. generation </a:t>
            </a:r>
            <a:r>
              <a:rPr lang="en-US" sz="3200" dirty="0" smtClean="0">
                <a:solidFill>
                  <a:schemeClr val="bg1"/>
                </a:solidFill>
              </a:rPr>
              <a:t>internet” </a:t>
            </a:r>
            <a:r>
              <a:rPr lang="en-US" sz="3200" dirty="0" err="1">
                <a:solidFill>
                  <a:schemeClr val="bg1"/>
                </a:solidFill>
              </a:rPr>
              <a:t>brugere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888432"/>
          </a:xfrm>
        </p:spPr>
        <p:txBody>
          <a:bodyPr/>
          <a:lstStyle/>
          <a:p>
            <a:endParaRPr lang="en-US" strike="sngStrike" dirty="0"/>
          </a:p>
        </p:txBody>
      </p:sp>
      <p:sp>
        <p:nvSpPr>
          <p:cNvPr id="4" name="Rectangle 3"/>
          <p:cNvSpPr/>
          <p:nvPr/>
        </p:nvSpPr>
        <p:spPr>
          <a:xfrm>
            <a:off x="5724128" y="2924944"/>
            <a:ext cx="2664296" cy="331236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da-DK" sz="2800" dirty="0" smtClean="0">
                <a:solidFill>
                  <a:schemeClr val="bg1"/>
                </a:solidFill>
              </a:rPr>
              <a:t> deltagelse</a:t>
            </a:r>
            <a:endParaRPr lang="da-DK" sz="2800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da-DK" sz="2800" dirty="0" smtClean="0">
                <a:solidFill>
                  <a:schemeClr val="bg1"/>
                </a:solidFill>
              </a:rPr>
              <a:t> socialitet </a:t>
            </a:r>
            <a:endParaRPr lang="da-DK" sz="2800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da-DK" sz="2800" dirty="0" smtClean="0">
                <a:solidFill>
                  <a:schemeClr val="bg1"/>
                </a:solidFill>
              </a:rPr>
              <a:t> netværk</a:t>
            </a:r>
          </a:p>
          <a:p>
            <a:pPr>
              <a:lnSpc>
                <a:spcPct val="80000"/>
              </a:lnSpc>
            </a:pPr>
            <a:r>
              <a:rPr lang="da-DK" sz="2800" dirty="0" smtClean="0">
                <a:solidFill>
                  <a:schemeClr val="bg1"/>
                </a:solidFill>
              </a:rPr>
              <a:t> samarbejde </a:t>
            </a:r>
          </a:p>
          <a:p>
            <a:pPr>
              <a:lnSpc>
                <a:spcPct val="80000"/>
              </a:lnSpc>
            </a:pPr>
            <a:r>
              <a:rPr lang="da-DK" sz="2800" dirty="0" smtClean="0">
                <a:solidFill>
                  <a:schemeClr val="bg1"/>
                </a:solidFill>
              </a:rPr>
              <a:t> produktion</a:t>
            </a:r>
          </a:p>
          <a:p>
            <a:pPr>
              <a:lnSpc>
                <a:spcPct val="80000"/>
              </a:lnSpc>
            </a:pPr>
            <a:r>
              <a:rPr lang="da-DK" sz="2800" dirty="0" smtClean="0">
                <a:solidFill>
                  <a:schemeClr val="bg1"/>
                </a:solidFill>
              </a:rPr>
              <a:t> publicering</a:t>
            </a:r>
          </a:p>
          <a:p>
            <a:pPr>
              <a:lnSpc>
                <a:spcPct val="80000"/>
              </a:lnSpc>
            </a:pPr>
            <a:r>
              <a:rPr lang="da-DK" sz="2800" dirty="0" smtClean="0">
                <a:solidFill>
                  <a:schemeClr val="bg1"/>
                </a:solidFill>
              </a:rPr>
              <a:t> multimodalitet  </a:t>
            </a:r>
          </a:p>
          <a:p>
            <a:pPr>
              <a:lnSpc>
                <a:spcPct val="80000"/>
              </a:lnSpc>
            </a:pPr>
            <a:r>
              <a:rPr lang="da-DK" sz="2800" dirty="0" smtClean="0">
                <a:solidFill>
                  <a:schemeClr val="bg1"/>
                </a:solidFill>
              </a:rPr>
              <a:t> globalisering </a:t>
            </a:r>
            <a:endParaRPr lang="da-DK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84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/>
          </a:bodyPr>
          <a:lstStyle/>
          <a:p>
            <a:pPr algn="l"/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276872"/>
            <a:ext cx="8640960" cy="3849291"/>
          </a:xfrm>
        </p:spPr>
        <p:txBody>
          <a:bodyPr/>
          <a:lstStyle/>
          <a:p>
            <a:r>
              <a:rPr lang="da-DK" dirty="0" smtClean="0">
                <a:solidFill>
                  <a:schemeClr val="bg1"/>
                </a:solidFill>
              </a:rPr>
              <a:t>Eleverne bruger digitale medier</a:t>
            </a:r>
          </a:p>
          <a:p>
            <a:r>
              <a:rPr lang="da-DK" dirty="0" smtClean="0">
                <a:solidFill>
                  <a:schemeClr val="bg1"/>
                </a:solidFill>
              </a:rPr>
              <a:t>Eleverne har allerede kompetencer </a:t>
            </a:r>
            <a:endParaRPr lang="da-DK" dirty="0">
              <a:solidFill>
                <a:schemeClr val="bg1"/>
              </a:solidFill>
            </a:endParaRPr>
          </a:p>
          <a:p>
            <a:r>
              <a:rPr lang="da-DK" dirty="0" smtClean="0">
                <a:solidFill>
                  <a:schemeClr val="bg1"/>
                </a:solidFill>
              </a:rPr>
              <a:t>Eleverne udvikler hurtigt nye kompetencer</a:t>
            </a:r>
          </a:p>
          <a:p>
            <a:r>
              <a:rPr lang="da-DK" dirty="0" smtClean="0">
                <a:solidFill>
                  <a:schemeClr val="bg1"/>
                </a:solidFill>
              </a:rPr>
              <a:t>Elevernes leg er basis for it-kompetenceudvikling</a:t>
            </a:r>
          </a:p>
          <a:p>
            <a:endParaRPr lang="da-DK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17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085584" cy="1642194"/>
          </a:xfrm>
        </p:spPr>
        <p:txBody>
          <a:bodyPr>
            <a:normAutofit/>
          </a:bodyPr>
          <a:lstStyle/>
          <a:p>
            <a:pPr algn="l"/>
            <a:r>
              <a:rPr lang="da-DK" sz="3600" dirty="0" smtClean="0">
                <a:solidFill>
                  <a:schemeClr val="bg1"/>
                </a:solidFill>
              </a:rPr>
              <a:t>Didaktiske principper for </a:t>
            </a:r>
            <a:br>
              <a:rPr lang="da-DK" sz="3600" dirty="0" smtClean="0">
                <a:solidFill>
                  <a:schemeClr val="bg1"/>
                </a:solidFill>
              </a:rPr>
            </a:br>
            <a:r>
              <a:rPr lang="da-DK" sz="3600" dirty="0" smtClean="0">
                <a:solidFill>
                  <a:schemeClr val="bg1"/>
                </a:solidFill>
              </a:rPr>
              <a:t>1:1 på begyndertrinnet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da-DK" sz="2800" dirty="0" smtClean="0">
                <a:solidFill>
                  <a:schemeClr val="bg1"/>
                </a:solidFill>
              </a:rPr>
              <a:t>Leg og lærende tilgange</a:t>
            </a:r>
          </a:p>
          <a:p>
            <a:r>
              <a:rPr lang="da-DK" sz="2800" dirty="0" smtClean="0">
                <a:solidFill>
                  <a:schemeClr val="bg1"/>
                </a:solidFill>
              </a:rPr>
              <a:t>Kobling mellem uformelle og formelle læringstilgange</a:t>
            </a:r>
          </a:p>
          <a:p>
            <a:r>
              <a:rPr lang="da-DK" sz="2800" dirty="0" smtClean="0">
                <a:solidFill>
                  <a:schemeClr val="bg1"/>
                </a:solidFill>
              </a:rPr>
              <a:t>Elevernes egen produktion</a:t>
            </a:r>
          </a:p>
          <a:p>
            <a:r>
              <a:rPr lang="da-DK" sz="2800" dirty="0" smtClean="0">
                <a:solidFill>
                  <a:schemeClr val="bg1"/>
                </a:solidFill>
              </a:rPr>
              <a:t>Elever som didaktiske designere</a:t>
            </a:r>
          </a:p>
          <a:p>
            <a:endParaRPr lang="da-DK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48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085584" cy="1143000"/>
          </a:xfrm>
        </p:spPr>
        <p:txBody>
          <a:bodyPr>
            <a:normAutofit/>
          </a:bodyPr>
          <a:lstStyle/>
          <a:p>
            <a:pPr algn="l"/>
            <a:r>
              <a:rPr lang="da-DK" sz="3600" dirty="0" smtClean="0">
                <a:solidFill>
                  <a:schemeClr val="bg1"/>
                </a:solidFill>
              </a:rPr>
              <a:t>Konstruktions- og rollelege</a:t>
            </a:r>
            <a:endParaRPr lang="da-DK" sz="3600" dirty="0">
              <a:solidFill>
                <a:schemeClr val="bg1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pPr lvl="0"/>
            <a:r>
              <a:rPr lang="da-DK" sz="2800" dirty="0" smtClean="0">
                <a:solidFill>
                  <a:schemeClr val="bg1"/>
                </a:solidFill>
              </a:rPr>
              <a:t>igangsætte </a:t>
            </a:r>
            <a:r>
              <a:rPr lang="da-DK" sz="2800" dirty="0">
                <a:solidFill>
                  <a:schemeClr val="bg1"/>
                </a:solidFill>
              </a:rPr>
              <a:t>og gennemføre et forløb (selvstyring)</a:t>
            </a:r>
          </a:p>
          <a:p>
            <a:pPr lvl="0"/>
            <a:r>
              <a:rPr lang="da-DK" sz="2800" dirty="0">
                <a:solidFill>
                  <a:schemeClr val="bg1"/>
                </a:solidFill>
              </a:rPr>
              <a:t>indgå i fællesskab (samarbejde)</a:t>
            </a:r>
          </a:p>
          <a:p>
            <a:pPr lvl="0"/>
            <a:r>
              <a:rPr lang="da-DK" sz="2800" dirty="0">
                <a:solidFill>
                  <a:schemeClr val="bg1"/>
                </a:solidFill>
              </a:rPr>
              <a:t>være skabende og produktive (produktion</a:t>
            </a:r>
            <a:r>
              <a:rPr lang="da-DK" sz="2800" dirty="0" smtClean="0">
                <a:solidFill>
                  <a:schemeClr val="bg1"/>
                </a:solidFill>
              </a:rPr>
              <a:t>)</a:t>
            </a:r>
            <a:endParaRPr lang="da-DK" sz="2800" dirty="0">
              <a:solidFill>
                <a:schemeClr val="bg1"/>
              </a:solidFill>
            </a:endParaRPr>
          </a:p>
          <a:p>
            <a:pPr lvl="0"/>
            <a:r>
              <a:rPr lang="da-DK" dirty="0">
                <a:solidFill>
                  <a:schemeClr val="bg1"/>
                </a:solidFill>
              </a:rPr>
              <a:t>konstruere og forholde sig til nye udfordringer (selvdrift/selvmotivation) </a:t>
            </a:r>
          </a:p>
          <a:p>
            <a:pPr lvl="0"/>
            <a:r>
              <a:rPr lang="da-DK" dirty="0">
                <a:solidFill>
                  <a:schemeClr val="bg1"/>
                </a:solidFill>
              </a:rPr>
              <a:t>anvende artefakter, man kan gøre noget med (handling)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8865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</TotalTime>
  <Words>571</Words>
  <Application>Microsoft Office PowerPoint</Application>
  <PresentationFormat>On-screen Show (4:3)</PresentationFormat>
  <Paragraphs>160</Paragraphs>
  <Slides>32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Digital produktion - leg og læring på begyndertrinnet </vt:lpstr>
      <vt:lpstr>PowerPoint Presentation</vt:lpstr>
      <vt:lpstr>PowerPoint Presentation</vt:lpstr>
      <vt:lpstr>Mindre børns brug af internettet   Internetdebut  </vt:lpstr>
      <vt:lpstr>Mindre børns brug af internettet</vt:lpstr>
      <vt:lpstr>Elever på begyndertrinnet     - født som “2. generation internet” brugere</vt:lpstr>
      <vt:lpstr>PowerPoint Presentation</vt:lpstr>
      <vt:lpstr>Didaktiske principper for  1:1 på begyndertrinnet</vt:lpstr>
      <vt:lpstr>Konstruktions- og rollelege</vt:lpstr>
      <vt:lpstr>Uformel og formel læring</vt:lpstr>
      <vt:lpstr>PowerPoint Presentation</vt:lpstr>
      <vt:lpstr>PowerPoint Presentation</vt:lpstr>
      <vt:lpstr>PowerPoint Presentation</vt:lpstr>
      <vt:lpstr>PowerPoint Presentation</vt:lpstr>
      <vt:lpstr>It’s potentialer i forhold til elevernes læring</vt:lpstr>
      <vt:lpstr>PowerPoint Presentation</vt:lpstr>
      <vt:lpstr>Billede</vt:lpstr>
      <vt:lpstr>PowerPoint Presentation</vt:lpstr>
      <vt:lpstr>Lære at bruge Movie Marker  Videnledelse: Ambassadørmodellen (Sørensen, Audon, Levinsen 2010) </vt:lpstr>
      <vt:lpstr>Storyboard</vt:lpstr>
      <vt:lpstr>Optagelse og redigering</vt:lpstr>
      <vt:lpstr>Multimodale kompetencer </vt:lpstr>
      <vt:lpstr>…at producere</vt:lpstr>
      <vt:lpstr>Produktion som basis for Innovation og kreativitet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  Udfordring at bringe it-læringsressourcer i spil  at udvikle it-integrerede didaktikker   relateret til vidensamfundets skole </vt:lpstr>
      <vt:lpstr>PowerPoint Presentation</vt:lpstr>
    </vt:vector>
  </TitlesOfParts>
  <Company>HUM-FAK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begyndertrinnet</dc:title>
  <dc:creator>Birgitte Holm Sørensen</dc:creator>
  <cp:lastModifiedBy>Birgitte Holm Sørensen</cp:lastModifiedBy>
  <cp:revision>53</cp:revision>
  <cp:lastPrinted>2012-11-18T21:29:21Z</cp:lastPrinted>
  <dcterms:created xsi:type="dcterms:W3CDTF">2012-11-15T06:44:38Z</dcterms:created>
  <dcterms:modified xsi:type="dcterms:W3CDTF">2012-11-23T08:11:19Z</dcterms:modified>
</cp:coreProperties>
</file>