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684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6" r:id="rId6"/>
    <p:sldId id="287" r:id="rId7"/>
    <p:sldId id="297" r:id="rId8"/>
    <p:sldId id="298" r:id="rId9"/>
    <p:sldId id="299" r:id="rId10"/>
    <p:sldId id="292" r:id="rId11"/>
    <p:sldId id="288" r:id="rId12"/>
    <p:sldId id="289" r:id="rId13"/>
    <p:sldId id="291" r:id="rId14"/>
    <p:sldId id="290" r:id="rId15"/>
    <p:sldId id="293" r:id="rId16"/>
    <p:sldId id="294" r:id="rId17"/>
    <p:sldId id="300" r:id="rId18"/>
    <p:sldId id="269" r:id="rId19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037"/>
    <a:srgbClr val="828282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575" autoAdjust="0"/>
  </p:normalViewPr>
  <p:slideViewPr>
    <p:cSldViewPr>
      <p:cViewPr>
        <p:scale>
          <a:sx n="33" d="100"/>
          <a:sy n="33" d="100"/>
        </p:scale>
        <p:origin x="-302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51C6A02-CF4C-4502-AA71-313E08549FC4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D0A6886-0D2F-43F9-9946-EC07D28BA98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3499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B2351C-2F1F-41AE-996F-4932D0F18662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6A8A78-49FC-4030-9D90-D5DE8E7FBB0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85150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90500" indent="-190500" eaLnBrk="1" hangingPunct="1">
              <a:lnSpc>
                <a:spcPct val="80000"/>
              </a:lnSpc>
              <a:spcBef>
                <a:spcPct val="0"/>
              </a:spcBef>
            </a:pPr>
            <a:endParaRPr lang="da-DK" sz="1000" dirty="0" smtClean="0"/>
          </a:p>
        </p:txBody>
      </p:sp>
      <p:sp>
        <p:nvSpPr>
          <p:cNvPr id="2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E3645-E793-4BB1-BD78-8B9D91BE018A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58AE6-E651-4E71-9661-C693E77ACB94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84A78-D9AE-4088-B659-DD1AF3F3A272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8B4AA-CB52-457E-A6C2-E48BD4B51F2B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A4813-86E2-4E3E-98C8-550FD8844913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06D1B-C33B-42E8-BA32-71CAC05A2068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24ECC6-E06A-4882-B835-222598AD1405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6FF5A-447F-47ED-8731-2B32CCDA5FFF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z="1000" b="1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25C43-64DC-408F-BA00-3D3726395632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z="1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BBC75-CD3C-4143-BD2A-0C3AABB8D1FB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09E76-9E62-4C3F-A051-CCCA22D6E177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mtClean="0"/>
              <a:t>Mulighed for at yde support</a:t>
            </a:r>
          </a:p>
          <a:p>
            <a:r>
              <a:rPr lang="da-DK" smtClean="0"/>
              <a:t>Dobbeltrettet (underviser, mentor, coach, instruktør…. Og familie, venner, kolleger, bekendte, fremmede)</a:t>
            </a:r>
          </a:p>
          <a:p>
            <a:r>
              <a:rPr lang="da-DK" smtClean="0"/>
              <a:t>Tidsforbruget/tilrettelæggelsen</a:t>
            </a:r>
          </a:p>
          <a:p>
            <a:r>
              <a:rPr lang="da-DK" smtClean="0"/>
              <a:t>Tryghed, hjælp, fællesskab om det faglige, støtte, andre typer forklaringer…</a:t>
            </a:r>
          </a:p>
          <a:p>
            <a:endParaRPr lang="da-DK" smtClean="0"/>
          </a:p>
          <a:p>
            <a:r>
              <a:rPr lang="da-DK" smtClean="0"/>
              <a:t>Mulighed for at yde support og guide – gælder i forhold til de nære (undervisningsmateriale er taget med ud i ”marken” ens praksis/privat rum) og i forhold til underviser (man kan nemt få kontakt via sms, opkald, mail, chat…. I det omfang underviseren vil stå til rådighed)</a:t>
            </a:r>
          </a:p>
          <a:p>
            <a:endParaRPr lang="da-DK" smtClean="0"/>
          </a:p>
          <a:p>
            <a:r>
              <a:rPr lang="da-DK" smtClean="0"/>
              <a:t>Social space – Familie, venner, kolleger, fremmede……</a:t>
            </a:r>
          </a:p>
          <a:p>
            <a:r>
              <a:rPr lang="da-DK" smtClean="0"/>
              <a:t>Være baggrund for læring</a:t>
            </a:r>
          </a:p>
          <a:p>
            <a:r>
              <a:rPr lang="da-DK" smtClean="0"/>
              <a:t>Inddrages i læring – hjælp, tryghed, være imponeret……</a:t>
            </a:r>
          </a:p>
          <a:p>
            <a:r>
              <a:rPr lang="da-DK" smtClean="0"/>
              <a:t>Gøre brug af de udvidede muligheder – når tingene er lige ved hånden.</a:t>
            </a:r>
          </a:p>
          <a:p>
            <a:r>
              <a:rPr lang="da-DK" smtClean="0"/>
              <a:t>Eksempel af relevans???</a:t>
            </a:r>
          </a:p>
          <a:p>
            <a:endParaRPr lang="da-DK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629EA3-FD31-4E27-805E-FC8DAA291348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D84E-9CA9-440F-8025-D3C7FABDA5F7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D7C1-A6AE-4FFF-B377-792280BFBE2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6FAE-3244-40E4-8974-9842A791615A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6A3A-344E-42FD-A2A2-A80D42EBD7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186C-4F10-42F8-9E42-C585F6A5C14D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43CC-8783-4B58-AAB6-EEA7FECA418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F958-EB00-48A4-B24B-29F705F993A3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E1C3-EDC9-4C6E-BFAB-0CCC885AC68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080120"/>
          </a:xfrm>
          <a:solidFill>
            <a:srgbClr val="828282"/>
          </a:solidFill>
        </p:spPr>
        <p:txBody>
          <a:bodyPr/>
          <a:lstStyle>
            <a:lvl1pPr>
              <a:defRPr sz="40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0674-4899-4236-8032-D14E1CB5FED6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CEA3-858C-4E45-80B6-024748CA34F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0830-8AED-455C-A91B-2474B0CC6850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E450-86DD-4E62-98F0-20E67EFB11A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84982"/>
          </a:xfrm>
        </p:spPr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1DBF-9B3B-4B37-8E5C-8786367EBF83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ADAF-5014-40BF-85CB-D549ACFBB0C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EE0F-301E-4FC2-8A9C-F0223E488DE2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4071-2778-491F-AE0D-85A770469DC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56990"/>
          </a:xfrm>
        </p:spPr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D3A3-06F0-428B-86A1-59D116D01CA6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5F6F-3FDC-444E-9544-BC7A230069E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0462-B12C-4153-9BD5-313DB7AF10BD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7669-11C7-4C49-BE37-EA9AF0233D2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E642-D641-4038-B77F-6134EF1268BB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6FA5-E8E1-4F40-A27F-7E617975A99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25682-F4E9-4A26-BC99-886AE2F36308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636D-D9D6-4AA6-A833-5812DAFE2B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8300-0B83-47C5-8354-C63E27CA8A33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AC69-1090-4C95-9455-4D3CE6C1F7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36C5-29B0-4AE6-B524-E61D46705D0A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F1E3-B1AC-4499-95C6-FC0143BEC5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D170-9348-4843-9764-1AC925FBEADB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106E-C206-41E7-8EDE-922AA74B2FA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29E0-CB4D-4C41-B9C5-2A353C9D6916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5E76-BB40-43FB-AE0F-24A83C11034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D60B-C286-4AC9-9261-4978588D58AA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390B-C3B8-4EFF-8041-9F6AA08EE65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9F33-3885-4478-A88F-0DA24C3E6546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D91B-7F0F-4292-90A5-D4B58410878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CF878-9394-4CB9-9B8F-6FD35E9DDB90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2355-687F-4C38-8932-948A5C5063E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BB40-CB4B-48CA-95AD-88A511BDAF2C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9004-2D4E-45F9-8A3F-8C52ACCB13B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8FF5-8C7F-4B48-A0CF-BDFA4C8D3F8E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2CE4-DA84-4274-BA8C-F82126AC901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AA4D-5A1C-483D-9762-DDE1679C8241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2E2F-CD3C-45C3-A6B5-9D42BA0659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4593-D60A-42CF-92A8-B821B9A87045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B41B-BBB7-45FE-BB40-7054268C34A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51F0-AF10-4695-8B75-D5EFACE463DA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CEB1-55CD-4BDB-9C33-BECD9E6AA4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CCDDF-E45B-4769-BB29-576F4B3E17E7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4A5D3-5391-4884-AD08-89CB742AD5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C735-FE2B-40AD-81C9-5FCF562DD7FB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B5D00-1EDB-427F-8294-58D0748EB28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1A05-7D70-4605-A0D0-F00A4624FDE7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9B6D-9BF2-4D79-A1AA-58A8875799C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582A-997F-4BE6-8BA4-D8F16E3220C0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01D2B-EEFF-4119-9041-B11F4EDF4A0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5649-17A1-451F-8A3A-FC6921BAD3DD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5481-2C6F-4E5A-9106-187E5D53C3C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8367-7724-466C-827F-1628A0400F7C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D74C-7D8E-4F20-8B31-EB5B0A3DBF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0F01-78D8-4DC0-8F34-EA7F7F8810E4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EA7A-AB9C-43E2-B12F-486B6712811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4975-7FBE-4934-9FF8-0FCBF7F7908D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A0F0-B390-4F28-99E5-54F6D6B8C47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EFC2-83DF-48A1-BA2C-74B64A49089A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1200-D78B-4533-BB52-EDB834046B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DA56-A4BA-46B7-8A01-92945F7A3293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C332-F82A-4E9A-9487-0921AAE36D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FD7FA-6B1A-4803-A42B-1638C9F16B85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6749-8756-4753-87F1-30996A7AE27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3A49-D3C4-4DED-8DB8-522CD4464208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6199-A8A2-4436-8DB2-0DFF0934CF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CEC6-9E9A-4E89-992F-387C00D28903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E83D-6773-48C6-AADD-F5AD48D2157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DF7C-493A-44EA-87E8-5A036A96F7E3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CAA3-2AFC-480B-AF29-F4EC9EB932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9582-8710-4A2B-9BD2-C894E807225D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FD03-8C27-4003-BB11-A409F138C0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D3CC-1ADC-4AFC-8BD9-97A3D09CD321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47ED-D107-4A65-98EB-E236763031D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3473-AB5F-4779-A8F2-76D20080F00F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6CA7-4B18-4717-82FD-25FF36A53FC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8080-C951-4B75-B696-B2CDE8D51BEA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BEF7-A51D-43BD-88F4-EBCBC59C052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5FFF-8E3B-47E8-B7C7-4852FCBFBA28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C773E-EACB-40B1-A228-4F3404B427B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50E4-4D64-4031-89AD-6C7AFDD33954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1A73-C65A-4783-BB53-039793963A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828282">
              <a:alpha val="5098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78B3BF-9E41-4FED-95D3-1BFAC4B821B2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31698B-E88B-4D08-BF0A-A59BA87FB7A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82828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331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539750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5004D-C2C7-48EA-962B-00E3B5537900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8AA89C-6C83-4AAB-8AA5-ED89CFCBDB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3319" name="Billede 6" descr="Vifin logo opdateret variant web med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0750" y="6237288"/>
            <a:ext cx="14049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25603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4C1ED8-86A4-4F08-A14B-63C7D65CF324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FE600D-EFB5-44DE-918A-B82C7BD1104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828282">
              <a:alpha val="5098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789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2A63E5-6780-46AD-BC04-CD4C42904E29}" type="datetimeFigureOut">
              <a:rPr lang="da-DK"/>
              <a:pPr>
                <a:defRPr/>
              </a:pPr>
              <a:t>07-11-2011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83B215-4ACF-4A3C-B16B-C58C0B6F1E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fin.d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://www.vejledigitaleskoler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ledelse.net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vejledigitaleskoler.net/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http://www.skolenet-vejle.dk/Faelles/Skoleporten/Forsideavis/Billeder/digitale%20skoler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detmobilevejle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ro.open.ac.uk/22867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oro.open.ac.uk/9542/" TargetMode="External"/><Relationship Id="rId4" Type="http://schemas.openxmlformats.org/officeDocument/2006/relationships/hyperlink" Target="http://oro.open.ac.uk/2843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mobilearnblog.dk/" TargetMode="External"/><Relationship Id="rId7" Type="http://schemas.openxmlformats.org/officeDocument/2006/relationships/image" Target="http://www.mobisticks.dk/sticks/3476/branded_stic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sticks.d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vise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1470025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Læring og uddannelse med mobile medier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395288" y="2781300"/>
            <a:ext cx="3382962" cy="28082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da-DK" sz="2000" smtClean="0">
                <a:solidFill>
                  <a:srgbClr val="898989"/>
                </a:solidFill>
                <a:latin typeface="Arial" charset="0"/>
                <a:cs typeface="Arial" charset="0"/>
              </a:rPr>
              <a:t>Anne Charlotte Petersen</a:t>
            </a:r>
          </a:p>
          <a:p>
            <a:pPr algn="l">
              <a:lnSpc>
                <a:spcPct val="90000"/>
              </a:lnSpc>
            </a:pPr>
            <a:r>
              <a:rPr lang="da-DK" sz="2000" smtClean="0">
                <a:solidFill>
                  <a:srgbClr val="898989"/>
                </a:solidFill>
                <a:latin typeface="Arial" charset="0"/>
                <a:cs typeface="Arial" charset="0"/>
              </a:rPr>
              <a:t>Mads Bo-Kristensen</a:t>
            </a: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da-DK" sz="2000" smtClean="0">
                <a:solidFill>
                  <a:srgbClr val="898989"/>
                </a:solidFill>
                <a:latin typeface="Arial" charset="0"/>
                <a:cs typeface="Arial" charset="0"/>
              </a:rPr>
              <a:t>Videnscenter for Integration</a:t>
            </a:r>
          </a:p>
          <a:p>
            <a:pPr algn="l">
              <a:lnSpc>
                <a:spcPct val="90000"/>
              </a:lnSpc>
            </a:pPr>
            <a:r>
              <a:rPr lang="da-DK" sz="2000" smtClean="0">
                <a:solidFill>
                  <a:srgbClr val="898989"/>
                </a:solidFill>
                <a:latin typeface="Arial" charset="0"/>
                <a:cs typeface="Arial" charset="0"/>
                <a:hlinkClick r:id="rId3"/>
              </a:rPr>
              <a:t>www.vifin.dk</a:t>
            </a:r>
            <a:r>
              <a:rPr lang="da-DK" sz="2000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da-DK" sz="2000" smtClean="0">
                <a:solidFill>
                  <a:srgbClr val="898989"/>
                </a:solidFill>
                <a:latin typeface="Arial" charset="0"/>
                <a:cs typeface="Arial" charset="0"/>
              </a:rPr>
              <a:t>Vejle Digitale Skoler</a:t>
            </a:r>
          </a:p>
          <a:p>
            <a:pPr algn="l">
              <a:lnSpc>
                <a:spcPct val="90000"/>
              </a:lnSpc>
            </a:pPr>
            <a:r>
              <a:rPr lang="da-DK" sz="2000" smtClean="0">
                <a:solidFill>
                  <a:srgbClr val="898989"/>
                </a:solidFill>
                <a:latin typeface="Arial" charset="0"/>
                <a:cs typeface="Arial" charset="0"/>
                <a:hlinkClick r:id="rId4"/>
              </a:rPr>
              <a:t>www.vejledigitaleskoler.net</a:t>
            </a:r>
            <a:r>
              <a:rPr lang="da-DK" sz="2000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endParaRPr lang="da-DK" sz="200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52229" name="Picture 5" descr="IMAG00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2565400"/>
            <a:ext cx="4321175" cy="325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Conceptual space</a:t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z="2800" smtClean="0">
                <a:latin typeface="Arial" charset="0"/>
                <a:cs typeface="Arial" charset="0"/>
              </a:rPr>
              <a:t>Begrebsligt rum</a:t>
            </a:r>
          </a:p>
        </p:txBody>
      </p:sp>
      <p:pic>
        <p:nvPicPr>
          <p:cNvPr id="68610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9500" y="3141663"/>
            <a:ext cx="2105025" cy="2506662"/>
          </a:xfrm>
        </p:spPr>
      </p:pic>
      <p:sp>
        <p:nvSpPr>
          <p:cNvPr id="5" name="Afrundet rektangulær billedforklaring 4"/>
          <p:cNvSpPr>
            <a:spLocks noChangeArrowheads="1"/>
          </p:cNvSpPr>
          <p:nvPr/>
        </p:nvSpPr>
        <p:spPr bwMode="auto">
          <a:xfrm rot="588982">
            <a:off x="5722938" y="1562100"/>
            <a:ext cx="1871662" cy="1079500"/>
          </a:xfrm>
          <a:prstGeom prst="wedgeRoundRectCallout">
            <a:avLst>
              <a:gd name="adj1" fmla="val -46704"/>
              <a:gd name="adj2" fmla="val 110907"/>
              <a:gd name="adj3" fmla="val 16667"/>
            </a:avLst>
          </a:prstGeom>
          <a:solidFill>
            <a:srgbClr val="828282">
              <a:alpha val="36862"/>
            </a:srgbClr>
          </a:solidFill>
          <a:ln w="25400" algn="ctr">
            <a:solidFill>
              <a:srgbClr val="828282">
                <a:alpha val="63136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>
                <a:solidFill>
                  <a:srgbClr val="FFFFFF"/>
                </a:solidFill>
                <a:latin typeface="Calibri" pitchFamily="34" charset="0"/>
              </a:rPr>
              <a:t>Min nysgerrighed </a:t>
            </a:r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395288" y="1574800"/>
            <a:ext cx="3384550" cy="1295400"/>
          </a:xfrm>
          <a:prstGeom prst="wedgeRoundRectCallout">
            <a:avLst>
              <a:gd name="adj1" fmla="val 57820"/>
              <a:gd name="adj2" fmla="val 91804"/>
              <a:gd name="adj3" fmla="val 16667"/>
            </a:avLst>
          </a:prstGeom>
          <a:solidFill>
            <a:srgbClr val="828282">
              <a:alpha val="37000"/>
            </a:srgbClr>
          </a:solidFill>
          <a:ln>
            <a:solidFill>
              <a:srgbClr val="828282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>
                <a:solidFill>
                  <a:srgbClr val="FFFFFF"/>
                </a:solidFill>
              </a:rPr>
              <a:t>Mine forforståelser</a:t>
            </a:r>
          </a:p>
        </p:txBody>
      </p:sp>
      <p:sp>
        <p:nvSpPr>
          <p:cNvPr id="7" name="Afrundet rektangulær billedforklaring 6"/>
          <p:cNvSpPr/>
          <p:nvPr/>
        </p:nvSpPr>
        <p:spPr>
          <a:xfrm rot="21213639">
            <a:off x="6667500" y="4067175"/>
            <a:ext cx="2051050" cy="936625"/>
          </a:xfrm>
          <a:prstGeom prst="wedgeRoundRectCallout">
            <a:avLst>
              <a:gd name="adj1" fmla="val -95405"/>
              <a:gd name="adj2" fmla="val -86378"/>
              <a:gd name="adj3" fmla="val 16667"/>
            </a:avLst>
          </a:prstGeom>
          <a:solidFill>
            <a:srgbClr val="828282">
              <a:alpha val="37000"/>
            </a:srgbClr>
          </a:solidFill>
          <a:ln>
            <a:solidFill>
              <a:srgbClr val="828282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>
                <a:solidFill>
                  <a:srgbClr val="FFFFFF"/>
                </a:solidFill>
              </a:rPr>
              <a:t>Mine værdier</a:t>
            </a:r>
          </a:p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Afrundet rektangulær billedforklaring 7"/>
          <p:cNvSpPr/>
          <p:nvPr/>
        </p:nvSpPr>
        <p:spPr>
          <a:xfrm rot="20960644">
            <a:off x="422275" y="4149725"/>
            <a:ext cx="2232025" cy="1439863"/>
          </a:xfrm>
          <a:prstGeom prst="wedgeRoundRectCallout">
            <a:avLst>
              <a:gd name="adj1" fmla="val 108051"/>
              <a:gd name="adj2" fmla="val 45465"/>
              <a:gd name="adj3" fmla="val 16667"/>
            </a:avLst>
          </a:prstGeom>
          <a:solidFill>
            <a:srgbClr val="828282">
              <a:alpha val="37000"/>
            </a:srgbClr>
          </a:solidFill>
          <a:ln>
            <a:solidFill>
              <a:srgbClr val="828282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>
                <a:solidFill>
                  <a:srgbClr val="FFFFFF"/>
                </a:solidFill>
              </a:rPr>
              <a:t>Mine dagsordner</a:t>
            </a:r>
          </a:p>
        </p:txBody>
      </p:sp>
      <p:sp>
        <p:nvSpPr>
          <p:cNvPr id="9" name="Afrundet rektangulær billedforklaring 8"/>
          <p:cNvSpPr/>
          <p:nvPr/>
        </p:nvSpPr>
        <p:spPr>
          <a:xfrm>
            <a:off x="6429375" y="2870200"/>
            <a:ext cx="2159000" cy="1038225"/>
          </a:xfrm>
          <a:prstGeom prst="wedgeRoundRectCallout">
            <a:avLst>
              <a:gd name="adj1" fmla="val -87939"/>
              <a:gd name="adj2" fmla="val 23842"/>
              <a:gd name="adj3" fmla="val 16667"/>
            </a:avLst>
          </a:prstGeom>
          <a:solidFill>
            <a:srgbClr val="828282">
              <a:alpha val="37000"/>
            </a:srgbClr>
          </a:solidFill>
          <a:ln>
            <a:solidFill>
              <a:srgbClr val="828282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a-DK">
                <a:solidFill>
                  <a:srgbClr val="FFFFFF"/>
                </a:solidFill>
              </a:rPr>
              <a:t>Mine opmærksomheds-</a:t>
            </a:r>
          </a:p>
          <a:p>
            <a:pPr algn="ctr"/>
            <a:r>
              <a:rPr lang="da-DK">
                <a:solidFill>
                  <a:srgbClr val="FFFFFF"/>
                </a:solidFill>
              </a:rPr>
              <a:t>felter</a:t>
            </a:r>
          </a:p>
        </p:txBody>
      </p:sp>
      <p:sp>
        <p:nvSpPr>
          <p:cNvPr id="68616" name="Tekstboks 9"/>
          <p:cNvSpPr txBox="1">
            <a:spLocks noChangeArrowheads="1"/>
          </p:cNvSpPr>
          <p:nvPr/>
        </p:nvSpPr>
        <p:spPr bwMode="auto">
          <a:xfrm>
            <a:off x="1163638" y="6016625"/>
            <a:ext cx="5445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/>
              <a:t>Skabe rum for egeninteresse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Tid</a:t>
            </a: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3725" y="2095500"/>
            <a:ext cx="2457450" cy="2316163"/>
          </a:xfrm>
        </p:spPr>
      </p:pic>
      <p:sp>
        <p:nvSpPr>
          <p:cNvPr id="5" name="Tekstboks 4"/>
          <p:cNvSpPr txBox="1"/>
          <p:nvPr/>
        </p:nvSpPr>
        <p:spPr>
          <a:xfrm>
            <a:off x="93663" y="4479925"/>
            <a:ext cx="9026525" cy="184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da-DK" sz="3200" dirty="0"/>
              <a:t>Spontan fastholdelse ind i formel undervisning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a-DK" sz="3200" dirty="0"/>
              <a:t>Fastholdelse/refleksion i praksisrum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a-DK" sz="3200" dirty="0"/>
              <a:t>Anvendelse af nyt ind i undervisningsrum.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70660" name="Tekstboks 6"/>
          <p:cNvSpPr txBox="1">
            <a:spLocks noChangeArrowheads="1"/>
          </p:cNvSpPr>
          <p:nvPr/>
        </p:nvSpPr>
        <p:spPr bwMode="auto">
          <a:xfrm>
            <a:off x="2700338" y="1773238"/>
            <a:ext cx="6072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/>
              <a:t>Læring = akkumulerende proces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Perspektivering</a:t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mtClean="0">
                <a:latin typeface="Arial" charset="0"/>
                <a:cs typeface="Arial" charset="0"/>
              </a:rPr>
              <a:t>Fleksibilitet &amp; kontekst  </a:t>
            </a:r>
          </a:p>
        </p:txBody>
      </p:sp>
      <p:sp>
        <p:nvSpPr>
          <p:cNvPr id="72706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smtClean="0">
                <a:latin typeface="Arial" charset="0"/>
                <a:cs typeface="Arial" charset="0"/>
              </a:rPr>
              <a:t>Lærings- og uddannelsesmæssige udforskninger</a:t>
            </a:r>
          </a:p>
          <a:p>
            <a:r>
              <a:rPr lang="da-DK" sz="2800" smtClean="0">
                <a:latin typeface="Arial" charset="0"/>
                <a:cs typeface="Arial" charset="0"/>
              </a:rPr>
              <a:t>M-læring og kontekst </a:t>
            </a:r>
          </a:p>
          <a:p>
            <a:r>
              <a:rPr lang="da-DK" sz="2800" smtClean="0">
                <a:latin typeface="Arial" charset="0"/>
                <a:cs typeface="Arial" charset="0"/>
              </a:rPr>
              <a:t>M-uddannelse og kontekst</a:t>
            </a:r>
          </a:p>
          <a:p>
            <a:r>
              <a:rPr lang="da-DK" sz="2800" smtClean="0">
                <a:latin typeface="Arial" charset="0"/>
                <a:cs typeface="Arial" charset="0"/>
              </a:rPr>
              <a:t>Fx AMU, skoler og UU</a:t>
            </a:r>
          </a:p>
          <a:p>
            <a:r>
              <a:rPr lang="da-DK" sz="2800" smtClean="0">
                <a:latin typeface="Arial" charset="0"/>
                <a:cs typeface="Arial" charset="0"/>
              </a:rPr>
              <a:t>Kontekst som begreb for formel/uformel uddannelse og læring?</a:t>
            </a:r>
          </a:p>
          <a:p>
            <a:r>
              <a:rPr lang="da-DK" sz="2800" smtClean="0">
                <a:latin typeface="Arial" charset="0"/>
                <a:cs typeface="Arial" charset="0"/>
              </a:rPr>
              <a:t>Hvad kan mobile og hyperbærbare medier komme til at betyde for vores udd.forståelser?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Perspektivering 2</a:t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mtClean="0">
                <a:latin typeface="Arial" charset="0"/>
                <a:cs typeface="Arial" charset="0"/>
              </a:rPr>
              <a:t>Ledelse </a:t>
            </a:r>
          </a:p>
        </p:txBody>
      </p:sp>
      <p:sp>
        <p:nvSpPr>
          <p:cNvPr id="7475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E-ledelse (se </a:t>
            </a:r>
            <a:r>
              <a:rPr lang="da-DK" smtClean="0">
                <a:latin typeface="Arial" charset="0"/>
                <a:cs typeface="Arial" charset="0"/>
                <a:hlinkClick r:id="rId2"/>
              </a:rPr>
              <a:t>www.e-ledelse.net</a:t>
            </a:r>
            <a:r>
              <a:rPr lang="da-DK" smtClean="0">
                <a:latin typeface="Arial" charset="0"/>
                <a:cs typeface="Arial" charset="0"/>
              </a:rPr>
              <a:t>) </a:t>
            </a:r>
          </a:p>
          <a:p>
            <a:r>
              <a:rPr lang="da-DK" smtClean="0">
                <a:latin typeface="Arial" charset="0"/>
                <a:cs typeface="Arial" charset="0"/>
              </a:rPr>
              <a:t>Afgørende for succes at ledelse er med</a:t>
            </a:r>
          </a:p>
          <a:p>
            <a:r>
              <a:rPr lang="da-DK" smtClean="0">
                <a:latin typeface="Arial" charset="0"/>
                <a:cs typeface="Arial" charset="0"/>
              </a:rPr>
              <a:t>It-anvendelse </a:t>
            </a:r>
          </a:p>
          <a:p>
            <a:r>
              <a:rPr lang="da-DK" smtClean="0">
                <a:latin typeface="Arial" charset="0"/>
                <a:cs typeface="Arial" charset="0"/>
              </a:rPr>
              <a:t>It-kultur</a:t>
            </a:r>
          </a:p>
          <a:p>
            <a:r>
              <a:rPr lang="da-DK" smtClean="0">
                <a:latin typeface="Arial" charset="0"/>
                <a:cs typeface="Arial" charset="0"/>
              </a:rPr>
              <a:t>It-kompleksitet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Ting på vej …</a:t>
            </a:r>
          </a:p>
        </p:txBody>
      </p:sp>
      <p:sp>
        <p:nvSpPr>
          <p:cNvPr id="75778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Vejle digitale skoler </a:t>
            </a:r>
            <a:r>
              <a:rPr lang="da-DK" smtClean="0">
                <a:latin typeface="Arial" charset="0"/>
                <a:cs typeface="Arial" charset="0"/>
                <a:hlinkClick r:id="rId3"/>
              </a:rPr>
              <a:t>www.vejledigitaleskoler.net</a:t>
            </a:r>
            <a:endParaRPr lang="da-DK" smtClean="0">
              <a:latin typeface="Arial" charset="0"/>
              <a:cs typeface="Arial" charset="0"/>
            </a:endParaRPr>
          </a:p>
          <a:p>
            <a:r>
              <a:rPr lang="da-DK" smtClean="0">
                <a:latin typeface="Arial" charset="0"/>
                <a:cs typeface="Arial" charset="0"/>
              </a:rPr>
              <a:t>Mobisticks 2.0</a:t>
            </a:r>
          </a:p>
          <a:p>
            <a:r>
              <a:rPr lang="da-DK" smtClean="0">
                <a:latin typeface="Arial" charset="0"/>
                <a:cs typeface="Arial" charset="0"/>
                <a:hlinkClick r:id="rId4"/>
              </a:rPr>
              <a:t>www.detmobilevejle.net</a:t>
            </a:r>
            <a:r>
              <a:rPr lang="da-DK" smtClean="0">
                <a:latin typeface="Arial" charset="0"/>
                <a:cs typeface="Arial" charset="0"/>
              </a:rPr>
              <a:t> </a:t>
            </a:r>
          </a:p>
          <a:p>
            <a:r>
              <a:rPr lang="da-DK" smtClean="0">
                <a:latin typeface="Arial" charset="0"/>
                <a:cs typeface="Arial" charset="0"/>
              </a:rPr>
              <a:t>Augmented Reality</a:t>
            </a:r>
          </a:p>
          <a:p>
            <a:pPr lvl="1"/>
            <a:r>
              <a:rPr lang="da-DK" smtClean="0">
                <a:latin typeface="Arial" charset="0"/>
                <a:cs typeface="Arial" charset="0"/>
              </a:rPr>
              <a:t>Via mobil og tablet</a:t>
            </a:r>
          </a:p>
        </p:txBody>
      </p:sp>
      <p:sp>
        <p:nvSpPr>
          <p:cNvPr id="75779" name="AutoShape 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5780" name="AutoShape 7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5781" name="AutoShape 9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5782" name="AutoShape 11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75783" name="Picture 12" descr="http://www.skolenet-vejle.dk/Faelles/Skoleporten/Forsideavis/Billeder/digitale%20skoler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516688" y="16287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14" descr="samsung-galaxy-tab-flatir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4959350"/>
            <a:ext cx="280828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16" descr="Ca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3933825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Litteratur</a:t>
            </a:r>
          </a:p>
        </p:txBody>
      </p:sp>
      <p:sp>
        <p:nvSpPr>
          <p:cNvPr id="7987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smtClean="0">
                <a:latin typeface="Arial" charset="0"/>
                <a:cs typeface="Arial" charset="0"/>
              </a:rPr>
              <a:t>Mobile Learning - a handbook for educators and trainers - Agnes Kukulska-Hulme &amp; John Traxler</a:t>
            </a:r>
          </a:p>
          <a:p>
            <a:r>
              <a:rPr lang="da-DK" sz="2000" u="sng" smtClean="0">
                <a:latin typeface="Arial" charset="0"/>
                <a:cs typeface="Arial" charset="0"/>
              </a:rPr>
              <a:t>Anges Kukulska-Hulme:</a:t>
            </a:r>
            <a:endParaRPr lang="da-DK" sz="2000" smtClean="0">
              <a:latin typeface="Arial" charset="0"/>
              <a:cs typeface="Arial" charset="0"/>
            </a:endParaRPr>
          </a:p>
          <a:p>
            <a:r>
              <a:rPr lang="da-DK" sz="2000" b="1" smtClean="0">
                <a:latin typeface="Arial" charset="0"/>
                <a:cs typeface="Arial" charset="0"/>
              </a:rPr>
              <a:t>Mobile 2.0: crossing the border into formal learning?</a:t>
            </a:r>
            <a:r>
              <a:rPr lang="da-DK" sz="2000" smtClean="0">
                <a:latin typeface="Arial" charset="0"/>
                <a:cs typeface="Arial" charset="0"/>
              </a:rPr>
              <a:t> (2011)  </a:t>
            </a:r>
            <a:r>
              <a:rPr lang="da-DK" sz="2000" smtClean="0">
                <a:latin typeface="Arial" charset="0"/>
                <a:cs typeface="Arial" charset="0"/>
                <a:hlinkClick r:id="rId3"/>
              </a:rPr>
              <a:t>http://oro.open.ac.uk/22867/</a:t>
            </a:r>
            <a:endParaRPr lang="da-DK" sz="2000" smtClean="0">
              <a:latin typeface="Arial" charset="0"/>
              <a:cs typeface="Arial" charset="0"/>
            </a:endParaRPr>
          </a:p>
          <a:p>
            <a:r>
              <a:rPr lang="da-DK" sz="2000" b="1" smtClean="0">
                <a:latin typeface="Arial" charset="0"/>
                <a:cs typeface="Arial" charset="0"/>
              </a:rPr>
              <a:t>The genesis and development of mobile learning in Europ</a:t>
            </a:r>
            <a:r>
              <a:rPr lang="da-DK" sz="2000" smtClean="0">
                <a:latin typeface="Arial" charset="0"/>
                <a:cs typeface="Arial" charset="0"/>
              </a:rPr>
              <a:t>e, 2011: </a:t>
            </a:r>
            <a:r>
              <a:rPr lang="da-DK" sz="2000" smtClean="0">
                <a:latin typeface="Arial" charset="0"/>
                <a:cs typeface="Arial" charset="0"/>
                <a:hlinkClick r:id="rId4"/>
              </a:rPr>
              <a:t>http://oro.open.ac.uk/28430/</a:t>
            </a:r>
            <a:endParaRPr lang="da-DK" sz="2000" smtClean="0">
              <a:latin typeface="Arial" charset="0"/>
              <a:cs typeface="Arial" charset="0"/>
            </a:endParaRPr>
          </a:p>
          <a:p>
            <a:r>
              <a:rPr lang="da-DK" sz="2000" b="1" smtClean="0">
                <a:latin typeface="Arial" charset="0"/>
                <a:cs typeface="Arial" charset="0"/>
              </a:rPr>
              <a:t>Mobile language learning now and in the future</a:t>
            </a:r>
            <a:r>
              <a:rPr lang="da-DK" sz="2000" smtClean="0">
                <a:latin typeface="Arial" charset="0"/>
                <a:cs typeface="Arial" charset="0"/>
              </a:rPr>
              <a:t>: (2006)  </a:t>
            </a:r>
            <a:r>
              <a:rPr lang="da-DK" sz="2000" smtClean="0">
                <a:latin typeface="Arial" charset="0"/>
                <a:cs typeface="Arial" charset="0"/>
                <a:hlinkClick r:id="rId5"/>
              </a:rPr>
              <a:t>http://oro.open.ac.uk/9542/</a:t>
            </a:r>
            <a:endParaRPr lang="da-DK" sz="2000" smtClean="0">
              <a:latin typeface="Arial" charset="0"/>
              <a:cs typeface="Arial" charset="0"/>
            </a:endParaRPr>
          </a:p>
          <a:p>
            <a:r>
              <a:rPr lang="da-DK" sz="2000" smtClean="0">
                <a:latin typeface="Arial" charset="0"/>
                <a:cs typeface="Arial" charset="0"/>
              </a:rPr>
              <a:t>John Traxler: Defining, Discussing and Evaluationg Mobile Learning. http://www.irrodl.org/index.php/irrodl/article/viewArticle/346/875</a:t>
            </a:r>
          </a:p>
          <a:p>
            <a:endParaRPr lang="da-DK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Program/plan</a:t>
            </a:r>
          </a:p>
        </p:txBody>
      </p:sp>
      <p:sp>
        <p:nvSpPr>
          <p:cNvPr id="54274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>
                <a:latin typeface="Arial" charset="0"/>
                <a:cs typeface="Arial" charset="0"/>
              </a:rPr>
              <a:t>Praksiseksempler</a:t>
            </a:r>
          </a:p>
          <a:p>
            <a:pPr lvl="1"/>
            <a:r>
              <a:rPr lang="da-DK" sz="2400" dirty="0" smtClean="0">
                <a:latin typeface="Arial" charset="0"/>
                <a:cs typeface="Arial" charset="0"/>
              </a:rPr>
              <a:t>AMU</a:t>
            </a:r>
          </a:p>
          <a:p>
            <a:pPr lvl="1"/>
            <a:r>
              <a:rPr lang="da-DK" sz="2400" dirty="0" err="1" smtClean="0">
                <a:latin typeface="Arial" charset="0"/>
                <a:cs typeface="Arial" charset="0"/>
              </a:rPr>
              <a:t>Mobisticks</a:t>
            </a:r>
            <a:endParaRPr lang="da-DK" sz="2400" dirty="0" smtClean="0">
              <a:latin typeface="Arial" charset="0"/>
              <a:cs typeface="Arial" charset="0"/>
            </a:endParaRPr>
          </a:p>
          <a:p>
            <a:pPr lvl="1"/>
            <a:r>
              <a:rPr lang="da-DK" sz="2400" dirty="0" err="1" smtClean="0">
                <a:latin typeface="Arial" charset="0"/>
                <a:cs typeface="Arial" charset="0"/>
              </a:rPr>
              <a:t>Actvise</a:t>
            </a:r>
            <a:endParaRPr lang="da-DK" sz="2400" dirty="0" smtClean="0">
              <a:latin typeface="Arial" charset="0"/>
              <a:cs typeface="Arial" charset="0"/>
            </a:endParaRPr>
          </a:p>
          <a:p>
            <a:r>
              <a:rPr lang="da-DK" sz="2800" dirty="0" smtClean="0">
                <a:latin typeface="Arial" charset="0"/>
                <a:cs typeface="Arial" charset="0"/>
              </a:rPr>
              <a:t>Kontekst og mobilitet</a:t>
            </a:r>
          </a:p>
          <a:p>
            <a:r>
              <a:rPr lang="da-DK" sz="2800" dirty="0" smtClean="0">
                <a:latin typeface="Arial" charset="0"/>
                <a:cs typeface="Arial" charset="0"/>
              </a:rPr>
              <a:t>Perspektivering</a:t>
            </a:r>
          </a:p>
          <a:p>
            <a:pPr lvl="1"/>
            <a:r>
              <a:rPr lang="da-DK" sz="2400" dirty="0" smtClean="0">
                <a:latin typeface="Arial" charset="0"/>
                <a:cs typeface="Arial" charset="0"/>
              </a:rPr>
              <a:t>Pædagogiske udfordringer</a:t>
            </a:r>
          </a:p>
          <a:p>
            <a:pPr lvl="1"/>
            <a:r>
              <a:rPr lang="da-DK" sz="2400" smtClean="0">
                <a:latin typeface="Arial" charset="0"/>
                <a:cs typeface="Arial" charset="0"/>
              </a:rPr>
              <a:t>Ledelsesmæssige udfordringer</a:t>
            </a:r>
            <a:endParaRPr lang="da-DK" sz="2400" dirty="0" smtClean="0">
              <a:latin typeface="Arial" charset="0"/>
              <a:cs typeface="Arial" charset="0"/>
            </a:endParaRPr>
          </a:p>
          <a:p>
            <a:pPr lvl="1"/>
            <a:r>
              <a:rPr lang="da-DK" sz="2400" dirty="0" smtClean="0">
                <a:latin typeface="Arial" charset="0"/>
                <a:cs typeface="Arial" charset="0"/>
              </a:rPr>
              <a:t>På vej…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538" y="3476625"/>
            <a:ext cx="34321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Kontekst for mobilitet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30500" y="2133600"/>
            <a:ext cx="3236913" cy="2352675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03613"/>
            <a:ext cx="2190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frundet rektangulær billedforklaring 5"/>
          <p:cNvSpPr/>
          <p:nvPr/>
        </p:nvSpPr>
        <p:spPr>
          <a:xfrm>
            <a:off x="6300788" y="1555750"/>
            <a:ext cx="2447925" cy="1041400"/>
          </a:xfrm>
          <a:prstGeom prst="wedgeRoundRectCallout">
            <a:avLst>
              <a:gd name="adj1" fmla="val -107199"/>
              <a:gd name="adj2" fmla="val 48590"/>
              <a:gd name="adj3" fmla="val 16667"/>
            </a:avLst>
          </a:prstGeom>
          <a:solidFill>
            <a:srgbClr val="828282">
              <a:alpha val="37000"/>
            </a:srgbClr>
          </a:solidFill>
          <a:ln>
            <a:solidFill>
              <a:srgbClr val="828282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3200" dirty="0">
                <a:solidFill>
                  <a:srgbClr val="E7B037"/>
                </a:solidFill>
              </a:rPr>
              <a:t>Læringsrum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888" y="1555750"/>
            <a:ext cx="164306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5140325"/>
            <a:ext cx="21177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>
            <a:spLocks noChangeArrowheads="1"/>
          </p:cNvSpPr>
          <p:nvPr/>
        </p:nvSpPr>
        <p:spPr bwMode="auto">
          <a:xfrm>
            <a:off x="3260725" y="5027613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/>
              <a:t>Teknologi</a:t>
            </a:r>
          </a:p>
        </p:txBody>
      </p:sp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615950" y="4171950"/>
            <a:ext cx="2166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/>
              <a:t>Fysisk rum</a:t>
            </a:r>
          </a:p>
        </p:txBody>
      </p:sp>
      <p:sp>
        <p:nvSpPr>
          <p:cNvPr id="10" name="Tekstboks 9"/>
          <p:cNvSpPr txBox="1">
            <a:spLocks noChangeArrowheads="1"/>
          </p:cNvSpPr>
          <p:nvPr/>
        </p:nvSpPr>
        <p:spPr bwMode="auto">
          <a:xfrm>
            <a:off x="6300788" y="3908425"/>
            <a:ext cx="2233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/>
              <a:t>Socialt rum</a:t>
            </a:r>
          </a:p>
        </p:txBody>
      </p:sp>
      <p:sp>
        <p:nvSpPr>
          <p:cNvPr id="11" name="Tekstboks 10"/>
          <p:cNvSpPr txBox="1">
            <a:spLocks noChangeArrowheads="1"/>
          </p:cNvSpPr>
          <p:nvPr/>
        </p:nvSpPr>
        <p:spPr bwMode="auto">
          <a:xfrm>
            <a:off x="1338263" y="2076450"/>
            <a:ext cx="1030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200"/>
              <a:t>Tid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3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/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z="3200" smtClean="0">
                <a:latin typeface="Arial" charset="0"/>
                <a:cs typeface="Arial" charset="0"/>
              </a:rPr>
              <a:t>Mobil Efteruddannelse</a:t>
            </a:r>
            <a:br>
              <a:rPr lang="da-DK" sz="3200" smtClean="0">
                <a:latin typeface="Arial" charset="0"/>
                <a:cs typeface="Arial" charset="0"/>
              </a:rPr>
            </a:br>
            <a:r>
              <a:rPr lang="da-DK" sz="2800" smtClean="0">
                <a:latin typeface="Arial" charset="0"/>
                <a:cs typeface="Arial" charset="0"/>
                <a:hlinkClick r:id="rId3"/>
              </a:rPr>
              <a:t>www.mobilearnblog.dk</a:t>
            </a:r>
            <a:r>
              <a:rPr lang="da-DK" smtClean="0">
                <a:latin typeface="Arial" charset="0"/>
                <a:cs typeface="Arial" charset="0"/>
              </a:rPr>
              <a:t> </a:t>
            </a:r>
            <a:br>
              <a:rPr lang="da-DK" smtClean="0">
                <a:latin typeface="Arial" charset="0"/>
                <a:cs typeface="Arial" charset="0"/>
              </a:rPr>
            </a:br>
            <a:endParaRPr lang="da-DK" smtClean="0">
              <a:latin typeface="Arial" charset="0"/>
              <a:cs typeface="Arial" charset="0"/>
            </a:endParaRPr>
          </a:p>
        </p:txBody>
      </p:sp>
      <p:pic>
        <p:nvPicPr>
          <p:cNvPr id="58370" name="Picture 5" descr="Det-mobile-Vejle-300x2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628775"/>
            <a:ext cx="324167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7" descr="htc-wildfire-300x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7002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9" descr="Branded_stick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r:link="rId7" cstate="print"/>
          <a:srcRect/>
          <a:stretch>
            <a:fillRect/>
          </a:stretch>
        </p:blipFill>
        <p:spPr>
          <a:xfrm>
            <a:off x="1979613" y="4868863"/>
            <a:ext cx="1584325" cy="1574800"/>
          </a:xfrm>
        </p:spPr>
      </p:pic>
      <p:pic>
        <p:nvPicPr>
          <p:cNvPr id="58373" name="Picture 11" descr="Web%20Taski%20350E%20N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414972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z="3600" smtClean="0">
                <a:latin typeface="Arial" charset="0"/>
                <a:cs typeface="Arial" charset="0"/>
              </a:rPr>
              <a:t>MobiSticks</a:t>
            </a:r>
            <a:r>
              <a:rPr lang="da-DK" smtClean="0">
                <a:latin typeface="Arial" charset="0"/>
                <a:cs typeface="Arial" charset="0"/>
              </a:rPr>
              <a:t/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z="3200" smtClean="0">
                <a:latin typeface="Arial" charset="0"/>
                <a:cs typeface="Arial" charset="0"/>
                <a:hlinkClick r:id="rId3"/>
              </a:rPr>
              <a:t>www.mobisticks.dk</a:t>
            </a:r>
            <a:r>
              <a:rPr lang="da-DK" sz="32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0418" name="Pladsholder til indhold 2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z="3600" smtClean="0">
                <a:latin typeface="Arial" charset="0"/>
                <a:cs typeface="Arial" charset="0"/>
              </a:rPr>
              <a:t>Actvise</a:t>
            </a:r>
            <a:r>
              <a:rPr lang="da-DK" smtClean="0">
                <a:latin typeface="Arial" charset="0"/>
                <a:cs typeface="Arial" charset="0"/>
              </a:rPr>
              <a:t> </a:t>
            </a:r>
            <a:br>
              <a:rPr lang="da-DK" smtClean="0">
                <a:latin typeface="Arial" charset="0"/>
                <a:cs typeface="Arial" charset="0"/>
              </a:rPr>
            </a:br>
            <a:r>
              <a:rPr lang="da-DK" sz="3200" smtClean="0">
                <a:latin typeface="Arial" charset="0"/>
                <a:cs typeface="Arial" charset="0"/>
                <a:hlinkClick r:id="rId3"/>
              </a:rPr>
              <a:t>www.actvise.eu</a:t>
            </a:r>
            <a:r>
              <a:rPr lang="da-DK" sz="32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1442" name="Pladsholder til indhold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Teknologi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700213"/>
            <a:ext cx="3084512" cy="1936750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2852738"/>
            <a:ext cx="2800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084763"/>
            <a:ext cx="2776538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boks 8"/>
          <p:cNvSpPr txBox="1">
            <a:spLocks noChangeArrowheads="1"/>
          </p:cNvSpPr>
          <p:nvPr/>
        </p:nvSpPr>
        <p:spPr bwMode="auto">
          <a:xfrm>
            <a:off x="3995738" y="1697038"/>
            <a:ext cx="1779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rgbClr val="E7B037"/>
                </a:solidFill>
              </a:rPr>
              <a:t>Bærbare</a:t>
            </a:r>
          </a:p>
        </p:txBody>
      </p:sp>
      <p:sp>
        <p:nvSpPr>
          <p:cNvPr id="10" name="Tekstboks 9"/>
          <p:cNvSpPr txBox="1">
            <a:spLocks noChangeArrowheads="1"/>
          </p:cNvSpPr>
          <p:nvPr/>
        </p:nvSpPr>
        <p:spPr bwMode="auto">
          <a:xfrm>
            <a:off x="285750" y="3935413"/>
            <a:ext cx="5081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rgbClr val="E7B037"/>
                </a:solidFill>
              </a:rPr>
              <a:t>Veksler mellem teknologier</a:t>
            </a:r>
          </a:p>
        </p:txBody>
      </p:sp>
      <p:sp>
        <p:nvSpPr>
          <p:cNvPr id="11" name="Tekstboks 10"/>
          <p:cNvSpPr txBox="1">
            <a:spLocks noChangeArrowheads="1"/>
          </p:cNvSpPr>
          <p:nvPr/>
        </p:nvSpPr>
        <p:spPr bwMode="auto">
          <a:xfrm>
            <a:off x="4284663" y="5084763"/>
            <a:ext cx="42608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rgbClr val="E7B037"/>
                </a:solidFill>
              </a:rPr>
              <a:t>Samme teknologi/app </a:t>
            </a:r>
          </a:p>
          <a:p>
            <a:r>
              <a:rPr lang="da-DK" sz="3200">
                <a:solidFill>
                  <a:srgbClr val="E7B037"/>
                </a:solidFill>
              </a:rPr>
              <a:t>– forskelligt formål</a:t>
            </a:r>
          </a:p>
        </p:txBody>
      </p:sp>
      <p:sp>
        <p:nvSpPr>
          <p:cNvPr id="12" name="Tekstboks 11"/>
          <p:cNvSpPr txBox="1">
            <a:spLocks noChangeArrowheads="1"/>
          </p:cNvSpPr>
          <p:nvPr/>
        </p:nvSpPr>
        <p:spPr bwMode="auto">
          <a:xfrm>
            <a:off x="1219200" y="2306638"/>
            <a:ext cx="6853238" cy="646112"/>
          </a:xfrm>
          <a:prstGeom prst="rect">
            <a:avLst/>
          </a:prstGeom>
          <a:solidFill>
            <a:srgbClr val="E7B03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600">
                <a:solidFill>
                  <a:srgbClr val="828282"/>
                </a:solidFill>
              </a:rPr>
              <a:t>Plads til individuelle præferencer</a:t>
            </a:r>
          </a:p>
        </p:txBody>
      </p: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1706563" y="3903663"/>
            <a:ext cx="6340475" cy="1201737"/>
          </a:xfrm>
          <a:prstGeom prst="rect">
            <a:avLst/>
          </a:prstGeom>
          <a:solidFill>
            <a:srgbClr val="E7B037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600">
                <a:solidFill>
                  <a:srgbClr val="828282"/>
                </a:solidFill>
              </a:rPr>
              <a:t>Hvad, hvornår – i pædagogisk</a:t>
            </a:r>
          </a:p>
          <a:p>
            <a:r>
              <a:rPr lang="da-DK" sz="3600">
                <a:solidFill>
                  <a:srgbClr val="828282"/>
                </a:solidFill>
              </a:rPr>
              <a:t>sammenhæng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Fysisk rum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363" y="4610100"/>
            <a:ext cx="2665412" cy="2000250"/>
          </a:xfr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00213"/>
            <a:ext cx="20050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9350" y="4929188"/>
            <a:ext cx="250031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0400" y="1500188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1613" y="4376738"/>
            <a:ext cx="20320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2750" y="2503488"/>
            <a:ext cx="32369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boks 8"/>
          <p:cNvSpPr txBox="1"/>
          <p:nvPr/>
        </p:nvSpPr>
        <p:spPr>
          <a:xfrm>
            <a:off x="2951163" y="1758950"/>
            <a:ext cx="4886325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3200" b="1" dirty="0">
                <a:solidFill>
                  <a:srgbClr val="E7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af læring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a-DK" sz="3200" b="1" dirty="0">
                <a:solidFill>
                  <a:srgbClr val="E7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a-DK" sz="3200" b="1" dirty="0">
                <a:solidFill>
                  <a:srgbClr val="E7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Registrering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da-DK" sz="3200" b="1" dirty="0">
                <a:solidFill>
                  <a:srgbClr val="E7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Privat/fritid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da-DK" sz="3200" b="1" dirty="0">
                <a:solidFill>
                  <a:srgbClr val="E7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Uddannelse/praktik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da-DK" sz="3200" b="1" dirty="0">
                <a:solidFill>
                  <a:srgbClr val="E7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Arbejde</a:t>
            </a:r>
          </a:p>
          <a:p>
            <a:pPr lvl="1">
              <a:defRPr/>
            </a:pPr>
            <a:endParaRPr lang="da-DK" sz="3200" dirty="0">
              <a:solidFill>
                <a:srgbClr val="E7B037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3275013" y="1700213"/>
            <a:ext cx="211931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3200" b="1" dirty="0">
                <a:solidFill>
                  <a:srgbClr val="E7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Baggrund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9" grpId="1" build="allAtOnce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08963" cy="1081088"/>
          </a:xfrm>
        </p:spPr>
        <p:txBody>
          <a:bodyPr/>
          <a:lstStyle/>
          <a:p>
            <a:r>
              <a:rPr lang="da-DK" smtClean="0">
                <a:latin typeface="Arial" charset="0"/>
                <a:cs typeface="Arial" charset="0"/>
              </a:rPr>
              <a:t>Socialt rum</a:t>
            </a:r>
          </a:p>
        </p:txBody>
      </p:sp>
      <p:pic>
        <p:nvPicPr>
          <p:cNvPr id="66562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3041650"/>
            <a:ext cx="3798887" cy="2849563"/>
          </a:xfrm>
        </p:spPr>
      </p:pic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7413" y="1585913"/>
            <a:ext cx="2030412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4284663" y="1558925"/>
            <a:ext cx="9350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9600" b="1" dirty="0">
                <a:solidFill>
                  <a:srgbClr val="E7B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313" y="1558925"/>
            <a:ext cx="34083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1875" y="4252913"/>
            <a:ext cx="34321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fi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28282">
            <a:alpha val="37000"/>
          </a:srgbClr>
        </a:solidFill>
        <a:ln>
          <a:solidFill>
            <a:srgbClr val="828282">
              <a:alpha val="63000"/>
            </a:srgb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431</Words>
  <Application>Microsoft Office PowerPoint</Application>
  <PresentationFormat>Skærmshow (4:3)</PresentationFormat>
  <Paragraphs>115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Diastitler</vt:lpstr>
      </vt:variant>
      <vt:variant>
        <vt:i4>15</vt:i4>
      </vt:variant>
    </vt:vector>
  </HeadingPairs>
  <TitlesOfParts>
    <vt:vector size="19" baseType="lpstr">
      <vt:lpstr>Brugerdefineret design</vt:lpstr>
      <vt:lpstr>Vifin</vt:lpstr>
      <vt:lpstr>2_Brugerdefineret design</vt:lpstr>
      <vt:lpstr>1_Brugerdefineret design</vt:lpstr>
      <vt:lpstr>Læring og uddannelse med mobile medier</vt:lpstr>
      <vt:lpstr>Program/plan</vt:lpstr>
      <vt:lpstr>Kontekst for mobilitet</vt:lpstr>
      <vt:lpstr> Mobil Efteruddannelse www.mobilearnblog.dk  </vt:lpstr>
      <vt:lpstr>MobiSticks www.mobisticks.dk </vt:lpstr>
      <vt:lpstr>Actvise  www.actvise.eu </vt:lpstr>
      <vt:lpstr>Teknologi</vt:lpstr>
      <vt:lpstr>Fysisk rum</vt:lpstr>
      <vt:lpstr>Socialt rum</vt:lpstr>
      <vt:lpstr>Conceptual space Begrebsligt rum</vt:lpstr>
      <vt:lpstr>Tid</vt:lpstr>
      <vt:lpstr>Perspektivering Fleksibilitet &amp; kontekst  </vt:lpstr>
      <vt:lpstr>Perspektivering 2 Ledelse </vt:lpstr>
      <vt:lpstr>Ting på vej …</vt:lpstr>
      <vt:lpstr>Litteratur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 fast</dc:title>
  <dc:creator>Vifin</dc:creator>
  <cp:lastModifiedBy>ANCHP</cp:lastModifiedBy>
  <cp:revision>225</cp:revision>
  <dcterms:created xsi:type="dcterms:W3CDTF">2011-07-28T07:44:56Z</dcterms:created>
  <dcterms:modified xsi:type="dcterms:W3CDTF">2011-11-07T10:27:01Z</dcterms:modified>
</cp:coreProperties>
</file>