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85" r:id="rId3"/>
    <p:sldId id="265" r:id="rId4"/>
    <p:sldId id="282" r:id="rId5"/>
    <p:sldId id="272" r:id="rId6"/>
    <p:sldId id="281" r:id="rId7"/>
    <p:sldId id="287" r:id="rId8"/>
    <p:sldId id="266" r:id="rId9"/>
    <p:sldId id="267" r:id="rId10"/>
    <p:sldId id="269" r:id="rId11"/>
    <p:sldId id="277" r:id="rId12"/>
    <p:sldId id="274" r:id="rId13"/>
    <p:sldId id="264" r:id="rId14"/>
    <p:sldId id="271" r:id="rId15"/>
    <p:sldId id="288" r:id="rId16"/>
    <p:sldId id="258" r:id="rId17"/>
    <p:sldId id="275" r:id="rId18"/>
    <p:sldId id="278" r:id="rId19"/>
    <p:sldId id="276" r:id="rId20"/>
    <p:sldId id="279" r:id="rId21"/>
    <p:sldId id="280" r:id="rId22"/>
    <p:sldId id="286" r:id="rId23"/>
    <p:sldId id="289" r:id="rId24"/>
    <p:sldId id="290" r:id="rId25"/>
    <p:sldId id="291" r:id="rId26"/>
    <p:sldId id="300" r:id="rId27"/>
    <p:sldId id="292" r:id="rId28"/>
    <p:sldId id="299" r:id="rId29"/>
    <p:sldId id="296" r:id="rId30"/>
    <p:sldId id="293" r:id="rId31"/>
    <p:sldId id="298" r:id="rId32"/>
    <p:sldId id="295" r:id="rId3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28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0C65-FCDD-438B-86A3-26F16A98CEE5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A2B0C-4E07-4609-9365-AD9D7F7CD84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332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2B0C-4E07-4609-9365-AD9D7F7CD84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7445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2B0C-4E07-4609-9365-AD9D7F7CD84E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2B0C-4E07-4609-9365-AD9D7F7CD84E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A2B0C-4E07-4609-9365-AD9D7F7CD84E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53403B2-62EA-4A59-BAF4-7559D9CBBE32}" type="datetimeFigureOut">
              <a:rPr lang="da-DK" smtClean="0"/>
              <a:pPr/>
              <a:t>30-01-2013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7C67A6-0F8B-4EE3-B13D-0BA60A04570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m@learning.aau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dbo@vejle.d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progit.blogspot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progit.blogspot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800" dirty="0" smtClean="0"/>
              <a:t>Fremmedsprog og it</a:t>
            </a:r>
            <a:endParaRPr lang="da-DK" sz="4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400" dirty="0" smtClean="0"/>
              <a:t>Bente Meyer, Aalborg Universitet, København</a:t>
            </a:r>
            <a:r>
              <a:rPr lang="da-DK" dirty="0" smtClean="0"/>
              <a:t>, </a:t>
            </a:r>
            <a:r>
              <a:rPr lang="da-DK" dirty="0" smtClean="0">
                <a:hlinkClick r:id="rId3"/>
              </a:rPr>
              <a:t>bm@learning.aau.dk</a:t>
            </a:r>
            <a:endParaRPr lang="da-DK" dirty="0" smtClean="0"/>
          </a:p>
          <a:p>
            <a:r>
              <a:rPr lang="da-DK" sz="2400" dirty="0" smtClean="0"/>
              <a:t>Mads Bo-Kristensen, Vejle Kommune </a:t>
            </a:r>
            <a:r>
              <a:rPr lang="da-DK" dirty="0" smtClean="0">
                <a:hlinkClick r:id="rId4"/>
              </a:rPr>
              <a:t>madbo@vejle.dk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7680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i="1" dirty="0" smtClean="0"/>
          </a:p>
          <a:p>
            <a:endParaRPr lang="da-DK" i="1" dirty="0"/>
          </a:p>
          <a:p>
            <a:endParaRPr lang="da-DK" i="1" dirty="0" smtClean="0"/>
          </a:p>
          <a:p>
            <a:r>
              <a:rPr lang="da-DK" sz="3200" i="1" dirty="0" smtClean="0"/>
              <a:t>Hvad betyder det for sprogundervisning i en globaliseret verden?</a:t>
            </a:r>
            <a:endParaRPr lang="da-DK" sz="3200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37169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fontScale="85000" lnSpcReduction="20000"/>
          </a:bodyPr>
          <a:lstStyle/>
          <a:p>
            <a:endParaRPr lang="da-DK" dirty="0"/>
          </a:p>
          <a:p>
            <a:r>
              <a:rPr lang="da-DK" sz="2800" dirty="0"/>
              <a:t>Fra fremmedsproglig kompetence til </a:t>
            </a:r>
            <a:r>
              <a:rPr lang="da-DK" sz="2800" dirty="0" smtClean="0"/>
              <a:t>tosproglig kompetence</a:t>
            </a:r>
            <a:endParaRPr lang="da-DK" sz="2800" dirty="0"/>
          </a:p>
          <a:p>
            <a:endParaRPr lang="da-DK" sz="2800" dirty="0"/>
          </a:p>
          <a:p>
            <a:r>
              <a:rPr lang="da-DK" sz="2800" dirty="0"/>
              <a:t>Fra fremmedsproglig kompetence til grundkompetence </a:t>
            </a:r>
          </a:p>
          <a:p>
            <a:endParaRPr lang="da-DK" sz="2800" dirty="0"/>
          </a:p>
          <a:p>
            <a:r>
              <a:rPr lang="da-DK" sz="2800" dirty="0"/>
              <a:t>Engelsk </a:t>
            </a:r>
            <a:r>
              <a:rPr lang="da-DK" sz="2800" dirty="0" smtClean="0"/>
              <a:t>som ‘begyndersprog’ i </a:t>
            </a:r>
            <a:r>
              <a:rPr lang="da-DK" sz="2800" dirty="0"/>
              <a:t>indskoling og </a:t>
            </a:r>
            <a:r>
              <a:rPr lang="da-DK" sz="2800" dirty="0" smtClean="0"/>
              <a:t>daginstitutioner</a:t>
            </a:r>
          </a:p>
          <a:p>
            <a:endParaRPr lang="da-DK" sz="2600" dirty="0" smtClean="0"/>
          </a:p>
          <a:p>
            <a:r>
              <a:rPr lang="da-DK" sz="2600" dirty="0" smtClean="0"/>
              <a:t>(</a:t>
            </a:r>
            <a:r>
              <a:rPr lang="da-DK" sz="2600" dirty="0" err="1" smtClean="0"/>
              <a:t>Graddol</a:t>
            </a:r>
            <a:r>
              <a:rPr lang="da-DK" sz="2600" dirty="0" smtClean="0"/>
              <a:t> 2006)</a:t>
            </a:r>
            <a:endParaRPr lang="da-DK" sz="2600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i="1" dirty="0"/>
              <a:t>International tendens </a:t>
            </a:r>
            <a:r>
              <a:rPr lang="da-DK" i="1" dirty="0" err="1"/>
              <a:t>ift</a:t>
            </a:r>
            <a:r>
              <a:rPr lang="da-DK" i="1" dirty="0"/>
              <a:t> engelskundervisning siden 1990erne:</a:t>
            </a:r>
          </a:p>
        </p:txBody>
      </p:sp>
    </p:spTree>
    <p:extLst>
      <p:ext uri="{BB962C8B-B14F-4D97-AF65-F5344CB8AC3E}">
        <p14:creationId xmlns="" xmlns:p14="http://schemas.microsoft.com/office/powerpoint/2010/main" val="39028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a-DK" dirty="0"/>
          </a:p>
          <a:p>
            <a:r>
              <a:rPr lang="da-DK" sz="3600" dirty="0" smtClean="0"/>
              <a:t>Engelsk og it er grundkompetencer i videnssamfundet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r>
              <a:rPr lang="da-DK" sz="4000" dirty="0" smtClean="0"/>
              <a:t>Engelsk og it er med til at skabe kompetente samfundsborgere og konkurrencedygtige nationer</a:t>
            </a:r>
            <a:endParaRPr lang="da-DK" sz="4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i="1" dirty="0"/>
              <a:t>Strategiske satsninger på engelsk og it kompetencer globalt:</a:t>
            </a:r>
          </a:p>
        </p:txBody>
      </p:sp>
    </p:spTree>
    <p:extLst>
      <p:ext uri="{BB962C8B-B14F-4D97-AF65-F5344CB8AC3E}">
        <p14:creationId xmlns="" xmlns:p14="http://schemas.microsoft.com/office/powerpoint/2010/main" val="31785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Sprogligt kompetenceløft i globaliseret verden</a:t>
            </a:r>
          </a:p>
          <a:p>
            <a:endParaRPr lang="da-DK" dirty="0"/>
          </a:p>
          <a:p>
            <a:r>
              <a:rPr lang="da-DK" dirty="0" smtClean="0"/>
              <a:t>Udnytte børnenes nysgerrighed omkring og erfaringer med sprog</a:t>
            </a:r>
          </a:p>
          <a:p>
            <a:endParaRPr lang="da-DK" dirty="0"/>
          </a:p>
          <a:p>
            <a:r>
              <a:rPr lang="da-DK" dirty="0" smtClean="0"/>
              <a:t>Imødekomme forældres forventninger til hvad skolen skal kunne tilbyde børn i en globaliseret uddannelseskultur</a:t>
            </a:r>
          </a:p>
          <a:p>
            <a:endParaRPr lang="da-DK" dirty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Argumenter for engelsk fra første klasse?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2930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3744416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  <a:p>
            <a:endParaRPr lang="da-DK" dirty="0" smtClean="0"/>
          </a:p>
          <a:p>
            <a:endParaRPr lang="da-DK" sz="2600" dirty="0" smtClean="0"/>
          </a:p>
          <a:p>
            <a:r>
              <a:rPr lang="da-DK" sz="2600" dirty="0" smtClean="0"/>
              <a:t>Alderssvarende didaktik (lærerkompetencer)</a:t>
            </a:r>
          </a:p>
          <a:p>
            <a:r>
              <a:rPr lang="da-DK" sz="2600" dirty="0" smtClean="0"/>
              <a:t>Motivation</a:t>
            </a:r>
          </a:p>
          <a:p>
            <a:r>
              <a:rPr lang="da-DK" sz="2600" dirty="0" smtClean="0"/>
              <a:t>Kontinuitet</a:t>
            </a:r>
          </a:p>
          <a:p>
            <a:r>
              <a:rPr lang="da-DK" sz="2600" dirty="0" smtClean="0"/>
              <a:t>Feedback</a:t>
            </a:r>
          </a:p>
          <a:p>
            <a:r>
              <a:rPr lang="da-DK" sz="2600" dirty="0" smtClean="0"/>
              <a:t>It og visuelle/sansebaserede  måder at lære på</a:t>
            </a:r>
          </a:p>
          <a:p>
            <a:endParaRPr lang="da-DK" sz="2600" dirty="0" smtClean="0"/>
          </a:p>
          <a:p>
            <a:r>
              <a:rPr lang="da-DK" sz="2600" dirty="0" smtClean="0"/>
              <a:t>(</a:t>
            </a:r>
            <a:r>
              <a:rPr lang="da-DK" sz="2600" dirty="0" err="1" smtClean="0"/>
              <a:t>f.eks</a:t>
            </a:r>
            <a:r>
              <a:rPr lang="da-DK" sz="2600" dirty="0" smtClean="0"/>
              <a:t> </a:t>
            </a:r>
            <a:r>
              <a:rPr lang="da-DK" sz="2600" dirty="0" err="1" smtClean="0"/>
              <a:t>Edelenbos</a:t>
            </a:r>
            <a:r>
              <a:rPr lang="da-DK" sz="2600" dirty="0" smtClean="0"/>
              <a:t> et al 2006)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Gode betingelser for tidlig sproglæring 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4039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sz="2600" dirty="0" smtClean="0"/>
              <a:t>Interaktion</a:t>
            </a:r>
          </a:p>
          <a:p>
            <a:endParaRPr lang="da-DK" sz="2600" dirty="0"/>
          </a:p>
          <a:p>
            <a:r>
              <a:rPr lang="da-DK" sz="2600" dirty="0" smtClean="0"/>
              <a:t>Multimodalitet</a:t>
            </a:r>
          </a:p>
          <a:p>
            <a:endParaRPr lang="da-DK" sz="2600" dirty="0"/>
          </a:p>
          <a:p>
            <a:r>
              <a:rPr lang="da-DK" sz="2600" dirty="0" smtClean="0"/>
              <a:t>Sprogligt ‘input’</a:t>
            </a:r>
          </a:p>
          <a:p>
            <a:endParaRPr lang="da-DK" sz="2600" dirty="0"/>
          </a:p>
          <a:p>
            <a:r>
              <a:rPr lang="da-DK" sz="2600" dirty="0" smtClean="0"/>
              <a:t>Hurtigt feedback</a:t>
            </a:r>
          </a:p>
          <a:p>
            <a:endParaRPr lang="da-DK" dirty="0"/>
          </a:p>
          <a:p>
            <a:r>
              <a:rPr lang="da-DK" dirty="0" smtClean="0"/>
              <a:t>(</a:t>
            </a:r>
            <a:r>
              <a:rPr lang="da-DK" dirty="0" err="1" smtClean="0"/>
              <a:t>f.eks</a:t>
            </a:r>
            <a:r>
              <a:rPr lang="da-DK" dirty="0" smtClean="0"/>
              <a:t> </a:t>
            </a:r>
            <a:r>
              <a:rPr lang="da-DK" dirty="0" err="1" smtClean="0"/>
              <a:t>Nutta</a:t>
            </a:r>
            <a:r>
              <a:rPr lang="da-DK" dirty="0" smtClean="0"/>
              <a:t> et al. 2002)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kan it tilbyde i begynderundervisningen ?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0557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sz="2600" dirty="0" smtClean="0"/>
              <a:t>Konkrete og dagligdags emneområder</a:t>
            </a:r>
          </a:p>
          <a:p>
            <a:endParaRPr lang="da-DK" sz="2600" dirty="0" smtClean="0"/>
          </a:p>
          <a:p>
            <a:r>
              <a:rPr lang="da-DK" sz="2600" dirty="0" smtClean="0"/>
              <a:t>Sprog og handling</a:t>
            </a:r>
          </a:p>
          <a:p>
            <a:endParaRPr lang="da-DK" sz="2600" dirty="0" smtClean="0"/>
          </a:p>
          <a:p>
            <a:r>
              <a:rPr lang="da-DK" sz="2600" dirty="0" smtClean="0"/>
              <a:t>Musisk-kreative aktiviteter (sange, rim, spil)</a:t>
            </a:r>
          </a:p>
          <a:p>
            <a:endParaRPr lang="da-DK" sz="2600" dirty="0"/>
          </a:p>
          <a:p>
            <a:r>
              <a:rPr lang="da-DK" sz="2600" dirty="0" smtClean="0"/>
              <a:t>ordforråd</a:t>
            </a:r>
          </a:p>
          <a:p>
            <a:endParaRPr lang="da-DK" sz="2600" dirty="0" smtClean="0"/>
          </a:p>
          <a:p>
            <a:r>
              <a:rPr lang="da-DK" sz="2600" dirty="0" smtClean="0"/>
              <a:t>Selvtillid og kommunikationsfærdighed </a:t>
            </a:r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arbejdes  der </a:t>
            </a:r>
            <a:r>
              <a:rPr lang="da-DK" dirty="0" err="1" smtClean="0"/>
              <a:t>f.eks</a:t>
            </a:r>
            <a:r>
              <a:rPr lang="da-DK" dirty="0" smtClean="0"/>
              <a:t> med i begynderundervisningen?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8294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Nye udfordringer for lærerne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Alderssvarende didaktik</a:t>
            </a:r>
          </a:p>
          <a:p>
            <a:endParaRPr lang="da-DK" dirty="0"/>
          </a:p>
          <a:p>
            <a:r>
              <a:rPr lang="da-DK" dirty="0" smtClean="0"/>
              <a:t>Integration af it</a:t>
            </a:r>
          </a:p>
          <a:p>
            <a:endParaRPr lang="da-DK" dirty="0"/>
          </a:p>
          <a:p>
            <a:r>
              <a:rPr lang="da-DK" dirty="0" smtClean="0"/>
              <a:t>Differentiering og inklusion</a:t>
            </a:r>
          </a:p>
          <a:p>
            <a:endParaRPr lang="da-DK" dirty="0"/>
          </a:p>
          <a:p>
            <a:r>
              <a:rPr lang="da-DK" dirty="0" smtClean="0"/>
              <a:t>Nye læremidler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90031"/>
            <a:ext cx="3822700" cy="3225800"/>
          </a:xfrm>
        </p:spPr>
      </p:pic>
    </p:spTree>
    <p:extLst>
      <p:ext uri="{BB962C8B-B14F-4D97-AF65-F5344CB8AC3E}">
        <p14:creationId xmlns="" xmlns:p14="http://schemas.microsoft.com/office/powerpoint/2010/main" val="37003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i="1" dirty="0" smtClean="0"/>
              <a:t>Nye muligheder i sprogundervisningen</a:t>
            </a:r>
            <a:endParaRPr lang="da-DK" sz="3200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0028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3311078"/>
            <a:ext cx="7408862" cy="217894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Integrerede og intuitive teknologier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2095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It er med til at øge børns fremmedsprogskompetencer</a:t>
            </a:r>
          </a:p>
          <a:p>
            <a:endParaRPr lang="da-DK" dirty="0"/>
          </a:p>
          <a:p>
            <a:r>
              <a:rPr lang="da-DK" dirty="0"/>
              <a:t>D</a:t>
            </a:r>
            <a:r>
              <a:rPr lang="da-DK" dirty="0" smtClean="0"/>
              <a:t>et it-baserede læringsmiljø er globalt – engelsk er hovedsproget</a:t>
            </a:r>
          </a:p>
          <a:p>
            <a:endParaRPr lang="da-DK" dirty="0"/>
          </a:p>
          <a:p>
            <a:r>
              <a:rPr lang="da-DK" dirty="0" smtClean="0"/>
              <a:t>Børn lærer sproget hurtigere hvis de tidligt har adgang til at producere og interagere meningsfuldt på sproget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Tre pointer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1641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Web 2.0 og elevproduktioner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61" y="2674938"/>
            <a:ext cx="6178416" cy="3451225"/>
          </a:xfrm>
        </p:spPr>
      </p:pic>
    </p:spTree>
    <p:extLst>
      <p:ext uri="{BB962C8B-B14F-4D97-AF65-F5344CB8AC3E}">
        <p14:creationId xmlns="" xmlns:p14="http://schemas.microsoft.com/office/powerpoint/2010/main" val="37550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Nye læremidler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5" y="2679700"/>
            <a:ext cx="2917640" cy="3446463"/>
          </a:xfrm>
        </p:spPr>
      </p:pic>
      <p:pic>
        <p:nvPicPr>
          <p:cNvPr id="7" name="Pladsholder til indhold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="" xmlns:p14="http://schemas.microsoft.com/office/powerpoint/2010/main" val="32876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sz="2800" dirty="0" smtClean="0"/>
              <a:t>Eleven som producent (web 2.0)</a:t>
            </a:r>
          </a:p>
          <a:p>
            <a:endParaRPr lang="da-DK" sz="2800" dirty="0"/>
          </a:p>
          <a:p>
            <a:r>
              <a:rPr lang="da-DK" sz="2800" dirty="0" smtClean="0"/>
              <a:t>Legende og kreative tilgange til sproget</a:t>
            </a:r>
          </a:p>
          <a:p>
            <a:endParaRPr lang="da-DK" sz="2800" dirty="0"/>
          </a:p>
          <a:p>
            <a:r>
              <a:rPr lang="da-DK" sz="2800" dirty="0" smtClean="0"/>
              <a:t>Forskellige læremidler</a:t>
            </a:r>
          </a:p>
          <a:p>
            <a:endParaRPr lang="da-DK" sz="2800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i="1" dirty="0"/>
              <a:t>Hvad har vi fokus på i dag (‘Prøv selv’)</a:t>
            </a:r>
            <a:r>
              <a:rPr lang="da-DK" dirty="0"/>
              <a:t>: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dirty="0"/>
          </a:p>
          <a:p>
            <a:r>
              <a:rPr lang="da-DK" dirty="0" smtClean="0"/>
              <a:t>Fokus på </a:t>
            </a:r>
            <a:r>
              <a:rPr lang="da-DK" dirty="0" smtClean="0"/>
              <a:t>engelsk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Skoletube og </a:t>
            </a:r>
            <a:r>
              <a:rPr lang="da-DK" dirty="0" err="1" smtClean="0"/>
              <a:t>Google</a:t>
            </a:r>
            <a:r>
              <a:rPr lang="da-DK" dirty="0" smtClean="0"/>
              <a:t> </a:t>
            </a:r>
            <a:r>
              <a:rPr lang="da-DK" dirty="0" err="1" smtClean="0"/>
              <a:t>Apps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Før – under - efter</a:t>
            </a:r>
          </a:p>
          <a:p>
            <a:pPr>
              <a:buNone/>
            </a:pPr>
            <a:endParaRPr lang="da-DK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 rejse i digitale universer</a:t>
            </a:r>
            <a:endParaRPr lang="da-DK" dirty="0"/>
          </a:p>
        </p:txBody>
      </p:sp>
      <p:pic>
        <p:nvPicPr>
          <p:cNvPr id="7171" name="Picture 3" descr="https://lh6.googleusercontent.com/-7UdWo1pb3Ug/UM9ThXDhnVI/AAAAAAAAFY0/fj1TwGfcLts/s500/COLOURBOX1703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80928"/>
            <a:ext cx="3356939" cy="2235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Web 2.0 – Produktion og deling</a:t>
            </a:r>
            <a:endParaRPr lang="da-DK" dirty="0"/>
          </a:p>
        </p:txBody>
      </p:sp>
      <p:pic>
        <p:nvPicPr>
          <p:cNvPr id="4" name="Picture 2" descr="http://hoejbyskoleodense.dk/wp-content/uploads/2012/04/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208912" cy="4100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Web 2.0 for børn</a:t>
            </a:r>
            <a:endParaRPr lang="da-DK" dirty="0"/>
          </a:p>
        </p:txBody>
      </p:sp>
      <p:pic>
        <p:nvPicPr>
          <p:cNvPr id="4" name="Picture 4" descr="https://encrypted-tbn0.gstatic.com/images?q=tbn:ANd9GcQseTFI8v7clDVozoDDp4NJm6vUxIHRWqNJHbI32LgepSnO-JX3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570426" cy="3096344"/>
          </a:xfrm>
          <a:prstGeom prst="rect">
            <a:avLst/>
          </a:prstGeom>
          <a:noFill/>
        </p:spPr>
      </p:pic>
      <p:pic>
        <p:nvPicPr>
          <p:cNvPr id="6" name="Billede 5" descr="Digitaliseringsstrate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547280"/>
            <a:ext cx="2201308" cy="3096344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7" name="Picture 2" descr="http://hoejbyskoleodense.dk/wp-content/uploads/2012/04/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54" y="4509120"/>
            <a:ext cx="3641119" cy="2042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Lav jere</a:t>
            </a:r>
            <a:r>
              <a:rPr lang="da-DK" dirty="0" smtClean="0"/>
              <a:t>s egen filmkanal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46" y="2996952"/>
            <a:ext cx="8766279" cy="289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Google</a:t>
            </a:r>
            <a:r>
              <a:rPr lang="da-DK" dirty="0" smtClean="0"/>
              <a:t> </a:t>
            </a:r>
            <a:r>
              <a:rPr lang="da-DK" dirty="0" err="1" smtClean="0"/>
              <a:t>Apps</a:t>
            </a:r>
            <a:r>
              <a:rPr lang="da-DK" dirty="0" smtClean="0"/>
              <a:t> for skoler </a:t>
            </a:r>
            <a:endParaRPr lang="da-DK" dirty="0"/>
          </a:p>
        </p:txBody>
      </p:sp>
      <p:pic>
        <p:nvPicPr>
          <p:cNvPr id="4" name="Picture 6" descr="http://2.bp.blogspot.com/-7eLyQ2JLN3U/T9sT4cOR9vI/AAAAAAAAAJw/ydSQcbJHcLw/s1600/google+ap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2" y="2038627"/>
            <a:ext cx="4680520" cy="2722345"/>
          </a:xfrm>
          <a:prstGeom prst="rect">
            <a:avLst/>
          </a:prstGeom>
          <a:noFill/>
        </p:spPr>
      </p:pic>
      <p:pic>
        <p:nvPicPr>
          <p:cNvPr id="6" name="Picture 5" descr="Galaxy-s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96952"/>
            <a:ext cx="1744059" cy="22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e-ledelse.net/wp-content/uploads/2010/09/13_h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797152"/>
            <a:ext cx="2376264" cy="1556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Google</a:t>
            </a:r>
            <a:r>
              <a:rPr lang="da-DK" dirty="0" smtClean="0"/>
              <a:t> </a:t>
            </a:r>
            <a:r>
              <a:rPr lang="da-DK" dirty="0" err="1" smtClean="0"/>
              <a:t>Apps</a:t>
            </a:r>
            <a:r>
              <a:rPr lang="da-DK" dirty="0" smtClean="0"/>
              <a:t> for skoler 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40" y="2780928"/>
            <a:ext cx="8565694" cy="289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r>
              <a:rPr lang="da-DK" dirty="0" smtClean="0"/>
              <a:t>3 ord om læring i Skyen</a:t>
            </a:r>
          </a:p>
          <a:p>
            <a:endParaRPr lang="da-DK" dirty="0" smtClean="0"/>
          </a:p>
          <a:p>
            <a:r>
              <a:rPr lang="da-DK" dirty="0" smtClean="0"/>
              <a:t>Før – under – efter</a:t>
            </a:r>
          </a:p>
          <a:p>
            <a:endParaRPr lang="da-DK" dirty="0" smtClean="0"/>
          </a:p>
          <a:p>
            <a:r>
              <a:rPr lang="da-DK" dirty="0" smtClean="0"/>
              <a:t>Digital kultur i og udenfor klassen</a:t>
            </a:r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BYOD-zenprise-ipadvisor-telconom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0516" y="2564904"/>
            <a:ext cx="4213496" cy="2304256"/>
          </a:xfrm>
          <a:prstGeom prst="rect">
            <a:avLst/>
          </a:prstGeom>
        </p:spPr>
      </p:pic>
      <p:pic>
        <p:nvPicPr>
          <p:cNvPr id="6" name="Picture 8" descr="darts-on-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719" y="5373216"/>
            <a:ext cx="2178145" cy="145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99" y="2674938"/>
            <a:ext cx="6045940" cy="345122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Emma og Emil…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6481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 smtClean="0"/>
              <a:t>Prøv selv (1)</a:t>
            </a:r>
          </a:p>
          <a:p>
            <a:r>
              <a:rPr lang="da-DK" dirty="0" smtClean="0"/>
              <a:t>Instruktion og spørgsmål til overvejelser</a:t>
            </a:r>
          </a:p>
          <a:p>
            <a:r>
              <a:rPr lang="da-DK" dirty="0" err="1" smtClean="0">
                <a:hlinkClick r:id="rId2"/>
              </a:rPr>
              <a:t>www.sprogit.blogspot.com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Meningsfuld </a:t>
            </a:r>
            <a:br>
              <a:rPr lang="da-DK" dirty="0" smtClean="0"/>
            </a:br>
            <a:r>
              <a:rPr lang="da-DK" dirty="0" smtClean="0"/>
              <a:t>digital interaktion og produktion</a:t>
            </a:r>
            <a:endParaRPr lang="da-DK" dirty="0"/>
          </a:p>
        </p:txBody>
      </p:sp>
      <p:pic>
        <p:nvPicPr>
          <p:cNvPr id="3076" name="Picture 4" descr="https://lh6.googleusercontent.com/-Bn_rwAn_8f4/TtIcXH5znII/AAAAAAAACRw/-rIKhipqyaw/s640/20111126_103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072341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 smtClean="0"/>
              <a:t>Prøv selv (2)</a:t>
            </a:r>
          </a:p>
          <a:p>
            <a:r>
              <a:rPr lang="da-DK" dirty="0" smtClean="0"/>
              <a:t>Instruktion og spørgsmål til overvejelser</a:t>
            </a:r>
          </a:p>
          <a:p>
            <a:r>
              <a:rPr lang="da-DK" dirty="0" err="1" smtClean="0">
                <a:hlinkClick r:id="rId2"/>
              </a:rPr>
              <a:t>www.sprogit.blogspot.com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Digital interaktion og produktion</a:t>
            </a:r>
            <a:endParaRPr lang="da-DK" dirty="0"/>
          </a:p>
        </p:txBody>
      </p:sp>
      <p:pic>
        <p:nvPicPr>
          <p:cNvPr id="46082" name="Picture 2" descr="https://lh6.googleusercontent.com/-XrvYZBqv5yY/UPbZnr6NpKI/AAAAAAAAFcw/NUSkJuSenbk/s640/infinity%25201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60040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 descr="Michael Eriksens rygmær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988840"/>
            <a:ext cx="3456384" cy="460851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 og spørgsmål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1520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Personlige og intuitive teknologier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04" y="2679700"/>
            <a:ext cx="2297642" cy="3446463"/>
          </a:xfrm>
        </p:spPr>
      </p:pic>
      <p:pic>
        <p:nvPicPr>
          <p:cNvPr id="7" name="Pladsholder til indhold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54" y="2679700"/>
            <a:ext cx="2297642" cy="3446463"/>
          </a:xfrm>
        </p:spPr>
      </p:pic>
    </p:spTree>
    <p:extLst>
      <p:ext uri="{BB962C8B-B14F-4D97-AF65-F5344CB8AC3E}">
        <p14:creationId xmlns="" xmlns:p14="http://schemas.microsoft.com/office/powerpoint/2010/main" val="5994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38" y="2674938"/>
            <a:ext cx="6128662" cy="345122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Også i daginstitutionen…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23366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a-DK" dirty="0" smtClean="0"/>
          </a:p>
          <a:p>
            <a:r>
              <a:rPr lang="da-DK" dirty="0" smtClean="0"/>
              <a:t>98 % har adgang til internet hjemme</a:t>
            </a:r>
          </a:p>
          <a:p>
            <a:endParaRPr lang="da-DK" dirty="0"/>
          </a:p>
          <a:p>
            <a:r>
              <a:rPr lang="da-DK" dirty="0" smtClean="0"/>
              <a:t>74 % internetadgang på eget værelse</a:t>
            </a:r>
          </a:p>
          <a:p>
            <a:endParaRPr lang="da-DK" dirty="0"/>
          </a:p>
          <a:p>
            <a:r>
              <a:rPr lang="da-DK" dirty="0"/>
              <a:t>81 % bruger internet hver dag</a:t>
            </a:r>
          </a:p>
          <a:p>
            <a:endParaRPr lang="da-DK" dirty="0" smtClean="0"/>
          </a:p>
          <a:p>
            <a:r>
              <a:rPr lang="da-DK" dirty="0" smtClean="0"/>
              <a:t>Børn er i gennemsnit 7 år ved internetdebut</a:t>
            </a:r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Børns brug af internet i DK</a:t>
            </a:r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13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sz="3200" i="1" dirty="0" smtClean="0"/>
              <a:t>Børns internetvaner og fremmedsprog</a:t>
            </a:r>
            <a:endParaRPr lang="da-DK" sz="3200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9882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2600" i="1" dirty="0" smtClean="0"/>
              <a:t>Børn og unge møder engelsk og andre sprog på nettet…</a:t>
            </a:r>
          </a:p>
          <a:p>
            <a:endParaRPr lang="da-DK" i="1" dirty="0"/>
          </a:p>
          <a:p>
            <a:r>
              <a:rPr lang="da-DK" dirty="0" err="1" smtClean="0"/>
              <a:t>F.eks</a:t>
            </a:r>
            <a:r>
              <a:rPr lang="da-DK" dirty="0" smtClean="0"/>
              <a:t> når de: </a:t>
            </a:r>
          </a:p>
          <a:p>
            <a:endParaRPr lang="da-DK" dirty="0"/>
          </a:p>
          <a:p>
            <a:r>
              <a:rPr lang="da-DK" dirty="0" smtClean="0"/>
              <a:t>Spiller</a:t>
            </a:r>
          </a:p>
          <a:p>
            <a:r>
              <a:rPr lang="da-DK" dirty="0" smtClean="0"/>
              <a:t>Søger information</a:t>
            </a:r>
          </a:p>
          <a:p>
            <a:r>
              <a:rPr lang="da-DK" dirty="0" smtClean="0"/>
              <a:t>Kommunikerer med andre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68960"/>
            <a:ext cx="3822700" cy="2736304"/>
          </a:xfrm>
        </p:spPr>
      </p:pic>
    </p:spTree>
    <p:extLst>
      <p:ext uri="{BB962C8B-B14F-4D97-AF65-F5344CB8AC3E}">
        <p14:creationId xmlns="" xmlns:p14="http://schemas.microsoft.com/office/powerpoint/2010/main" val="24345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sz="2600" b="1" i="1" dirty="0" smtClean="0"/>
              <a:t>Det vil sige</a:t>
            </a:r>
            <a:r>
              <a:rPr lang="da-DK" sz="2600" i="1" dirty="0" smtClean="0"/>
              <a:t>:</a:t>
            </a:r>
          </a:p>
          <a:p>
            <a:endParaRPr lang="da-DK" dirty="0"/>
          </a:p>
          <a:p>
            <a:r>
              <a:rPr lang="da-DK" dirty="0" smtClean="0"/>
              <a:t>Børnene er ikke sproglige begyndere, når de starter i skole</a:t>
            </a:r>
          </a:p>
          <a:p>
            <a:endParaRPr lang="da-DK" dirty="0"/>
          </a:p>
          <a:p>
            <a:r>
              <a:rPr lang="da-DK" dirty="0" smtClean="0"/>
              <a:t>De er vant til at agere og kommunikere globalt</a:t>
            </a:r>
          </a:p>
          <a:p>
            <a:endParaRPr lang="da-DK" dirty="0"/>
          </a:p>
          <a:p>
            <a:r>
              <a:rPr lang="da-DK" dirty="0" smtClean="0"/>
              <a:t>De bruger sproget som et middel – ikke som et mål i sig selv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="" xmlns:p14="http://schemas.microsoft.com/office/powerpoint/2010/main" val="35785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1984</TotalTime>
  <Words>484</Words>
  <Application>Microsoft Office PowerPoint</Application>
  <PresentationFormat>Skærmshow (4:3)</PresentationFormat>
  <Paragraphs>158</Paragraphs>
  <Slides>32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32</vt:i4>
      </vt:variant>
    </vt:vector>
  </HeadingPairs>
  <TitlesOfParts>
    <vt:vector size="33" baseType="lpstr">
      <vt:lpstr>Bølgeform</vt:lpstr>
      <vt:lpstr>Fremmedsprog og it</vt:lpstr>
      <vt:lpstr>Tre pointer</vt:lpstr>
      <vt:lpstr>Emma og Emil…</vt:lpstr>
      <vt:lpstr>Personlige og intuitive teknologier</vt:lpstr>
      <vt:lpstr>Også i daginstitutionen…</vt:lpstr>
      <vt:lpstr>Børns brug af internet i DK</vt:lpstr>
      <vt:lpstr>Dias nummer 7</vt:lpstr>
      <vt:lpstr>Dias nummer 8</vt:lpstr>
      <vt:lpstr>Dias nummer 9</vt:lpstr>
      <vt:lpstr>Dias nummer 10</vt:lpstr>
      <vt:lpstr>International tendens ift engelskundervisning siden 1990erne:</vt:lpstr>
      <vt:lpstr>Strategiske satsninger på engelsk og it kompetencer globalt:</vt:lpstr>
      <vt:lpstr>Argumenter for engelsk fra første klasse?</vt:lpstr>
      <vt:lpstr> Gode betingelser for tidlig sproglæring </vt:lpstr>
      <vt:lpstr>Hvad kan it tilbyde i begynderundervisningen ?</vt:lpstr>
      <vt:lpstr>Hvad arbejdes  der f.eks med i begynderundervisningen?</vt:lpstr>
      <vt:lpstr>Nye udfordringer for lærerne</vt:lpstr>
      <vt:lpstr>Dias nummer 18</vt:lpstr>
      <vt:lpstr>Integrerede og intuitive teknologier</vt:lpstr>
      <vt:lpstr>Web 2.0 og elevproduktioner</vt:lpstr>
      <vt:lpstr>Nye læremidler</vt:lpstr>
      <vt:lpstr>Hvad har vi fokus på i dag (‘Prøv selv’): </vt:lpstr>
      <vt:lpstr>En rejse i digitale universer</vt:lpstr>
      <vt:lpstr>Web 2.0 – Produktion og deling</vt:lpstr>
      <vt:lpstr>Web 2.0 for børn</vt:lpstr>
      <vt:lpstr>Lav jeres egen filmkanal</vt:lpstr>
      <vt:lpstr>Google Apps for skoler </vt:lpstr>
      <vt:lpstr>Google Apps for skoler </vt:lpstr>
      <vt:lpstr>Dias nummer 29</vt:lpstr>
      <vt:lpstr>Meningsfuld  digital interaktion og produktion</vt:lpstr>
      <vt:lpstr>Digital interaktion og produktion</vt:lpstr>
      <vt:lpstr>Opsamling og spørgsmål</vt:lpstr>
    </vt:vector>
  </TitlesOfParts>
  <Company>Aalborg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Bente Meyer</dc:creator>
  <cp:lastModifiedBy>Mads Bo-Kristensen</cp:lastModifiedBy>
  <cp:revision>64</cp:revision>
  <dcterms:created xsi:type="dcterms:W3CDTF">2013-01-20T11:29:02Z</dcterms:created>
  <dcterms:modified xsi:type="dcterms:W3CDTF">2013-01-30T11:15:23Z</dcterms:modified>
</cp:coreProperties>
</file>