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0" r:id="rId3"/>
    <p:sldId id="276" r:id="rId4"/>
    <p:sldId id="273" r:id="rId5"/>
    <p:sldId id="274" r:id="rId6"/>
    <p:sldId id="277" r:id="rId7"/>
    <p:sldId id="275" r:id="rId8"/>
    <p:sldId id="278" r:id="rId9"/>
    <p:sldId id="279" r:id="rId10"/>
    <p:sldId id="272" r:id="rId11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llemlayou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llemlayout 2 - Marker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902" autoAdjust="0"/>
  </p:normalViewPr>
  <p:slideViewPr>
    <p:cSldViewPr>
      <p:cViewPr varScale="1">
        <p:scale>
          <a:sx n="77" d="100"/>
          <a:sy n="77" d="100"/>
        </p:scale>
        <p:origin x="-136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70BFFA-B71F-488C-9882-644B889FA7E3}" type="datetimeFigureOut">
              <a:rPr lang="da-DK" smtClean="0"/>
              <a:pPr/>
              <a:t>27-11-2012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6E20C3-5525-47EE-B0F0-94A7F04C00B7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3391307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aseline="0" dirty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E20C3-5525-47EE-B0F0-94A7F04C00B7}" type="slidenum">
              <a:rPr lang="da-DK" smtClean="0"/>
              <a:pPr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473153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E20C3-5525-47EE-B0F0-94A7F04C00B7}" type="slidenum">
              <a:rPr lang="da-DK" smtClean="0"/>
              <a:pPr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33918070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81799A-8366-4E6F-A910-559CC6820884}" type="slidenum">
              <a:rPr lang="da-DK" smtClean="0"/>
              <a:pPr>
                <a:defRPr/>
              </a:pPr>
              <a:t>3</a:t>
            </a:fld>
            <a:endParaRPr lang="da-DK"/>
          </a:p>
        </p:txBody>
      </p:sp>
    </p:spTree>
    <p:extLst>
      <p:ext uri="{BB962C8B-B14F-4D97-AF65-F5344CB8AC3E}">
        <p14:creationId xmlns="" xmlns:p14="http://schemas.microsoft.com/office/powerpoint/2010/main" val="9251845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E20C3-5525-47EE-B0F0-94A7F04C00B7}" type="slidenum">
              <a:rPr lang="da-DK" smtClean="0"/>
              <a:pPr/>
              <a:t>4</a:t>
            </a:fld>
            <a:endParaRPr lang="da-D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E20C3-5525-47EE-B0F0-94A7F04C00B7}" type="slidenum">
              <a:rPr lang="da-DK" smtClean="0"/>
              <a:pPr/>
              <a:t>5</a:t>
            </a:fld>
            <a:endParaRPr lang="da-D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E20C3-5525-47EE-B0F0-94A7F04C00B7}" type="slidenum">
              <a:rPr lang="da-DK" smtClean="0"/>
              <a:pPr/>
              <a:t>7</a:t>
            </a:fld>
            <a:endParaRPr lang="da-D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E20C3-5525-47EE-B0F0-94A7F04C00B7}" type="slidenum">
              <a:rPr lang="da-DK" smtClean="0"/>
              <a:pPr/>
              <a:t>10</a:t>
            </a:fld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9" name="Undertitel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a-DK" smtClean="0"/>
              <a:t>Klik for at redigere undertiteltypografien i masteren</a:t>
            </a:r>
            <a:endParaRPr kumimoji="0" lang="en-US"/>
          </a:p>
        </p:txBody>
      </p:sp>
      <p:sp>
        <p:nvSpPr>
          <p:cNvPr id="28" name="Pladsholder til dato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2B61ACE-B148-4ECC-BFA9-84C4E2721AC9}" type="datetimeFigureOut">
              <a:rPr lang="da-DK" smtClean="0"/>
              <a:pPr/>
              <a:t>27-11-2012</a:t>
            </a:fld>
            <a:endParaRPr lang="da-DK"/>
          </a:p>
        </p:txBody>
      </p:sp>
      <p:sp>
        <p:nvSpPr>
          <p:cNvPr id="17" name="Pladsholder til sidefod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da-DK"/>
          </a:p>
        </p:txBody>
      </p:sp>
      <p:sp>
        <p:nvSpPr>
          <p:cNvPr id="10" name="Rektangel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ktangel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ktangel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Lige forbindels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Lige forbindels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Lige forbindels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Lige forbindels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Lige forbindels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Lige forbindels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ktangel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Pladsholder til diasnumm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696DA9A-986C-4630-A124-A9C1EEB36CA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61ACE-B148-4ECC-BFA9-84C4E2721AC9}" type="datetimeFigureOut">
              <a:rPr lang="da-DK" smtClean="0"/>
              <a:pPr/>
              <a:t>27-11-2012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6DA9A-986C-4630-A124-A9C1EEB36CA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61ACE-B148-4ECC-BFA9-84C4E2721AC9}" type="datetimeFigureOut">
              <a:rPr lang="da-DK" smtClean="0"/>
              <a:pPr/>
              <a:t>27-11-2012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6DA9A-986C-4630-A124-A9C1EEB36CA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8" name="Pladsholder til indhold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2B61ACE-B148-4ECC-BFA9-84C4E2721AC9}" type="datetimeFigureOut">
              <a:rPr lang="da-DK" smtClean="0"/>
              <a:pPr/>
              <a:t>27-11-2012</a:t>
            </a:fld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696DA9A-986C-4630-A124-A9C1EEB36CA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0" name="Pladsholder til sidefod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2B61ACE-B148-4ECC-BFA9-84C4E2721AC9}" type="datetimeFigureOut">
              <a:rPr lang="da-DK" smtClean="0"/>
              <a:pPr/>
              <a:t>27-11-2012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da-DK"/>
          </a:p>
        </p:txBody>
      </p:sp>
      <p:sp>
        <p:nvSpPr>
          <p:cNvPr id="9" name="Rektangel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Lige forbindels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Lige forbindels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Lige forbindels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Lige forbindels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Lige forbindels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ktangel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Lige forbindels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696DA9A-986C-4630-A124-A9C1EEB36CA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61ACE-B148-4ECC-BFA9-84C4E2721AC9}" type="datetimeFigureOut">
              <a:rPr lang="da-DK" smtClean="0"/>
              <a:pPr/>
              <a:t>27-11-2012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6DA9A-986C-4630-A124-A9C1EEB36CA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9" name="Pladsholder til indhold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11" name="Pladsholder til indhold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61ACE-B148-4ECC-BFA9-84C4E2721AC9}" type="datetimeFigureOut">
              <a:rPr lang="da-DK" smtClean="0"/>
              <a:pPr/>
              <a:t>27-11-2012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6DA9A-986C-4630-A124-A9C1EEB36CA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1" name="Pladsholder til indhold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13" name="Pladsholder til indhold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12" name="Pladsholder til teks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14" name="Pladsholder til teks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6" name="Pladsholder til dato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2B61ACE-B148-4ECC-BFA9-84C4E2721AC9}" type="datetimeFigureOut">
              <a:rPr lang="da-DK" smtClean="0"/>
              <a:pPr/>
              <a:t>27-11-2012</a:t>
            </a:fld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696DA9A-986C-4630-A124-A9C1EEB36CA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61ACE-B148-4ECC-BFA9-84C4E2721AC9}" type="datetimeFigureOut">
              <a:rPr lang="da-DK" smtClean="0"/>
              <a:pPr/>
              <a:t>27-11-2012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6DA9A-986C-4630-A124-A9C1EEB36CA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dhold med billedteks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ige forbindels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8" name="Lige forbindels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Lige forbindels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Lige forbindels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ktangel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Lige forbindels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Pladsholder til indhold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21" name="Pladsholder til dato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2B61ACE-B148-4ECC-BFA9-84C4E2721AC9}" type="datetimeFigureOut">
              <a:rPr lang="da-DK" smtClean="0"/>
              <a:pPr/>
              <a:t>27-11-2012</a:t>
            </a:fld>
            <a:endParaRPr lang="da-DK"/>
          </a:p>
        </p:txBody>
      </p:sp>
      <p:sp>
        <p:nvSpPr>
          <p:cNvPr id="22" name="Pladsholder til diasnumm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696DA9A-986C-4630-A124-A9C1EEB36CA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23" name="Pladsholder til sidefod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da-D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ge forbindels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da-DK" smtClean="0"/>
              <a:t>Klik på ikonet for at tilføje et billede</a:t>
            </a:r>
            <a:endParaRPr kumimoji="0" lang="en-US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10" name="Lige forbindels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ktangel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Lige forbindels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Lige forbindels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Lige forbindels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Pladsholder til dato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2B61ACE-B148-4ECC-BFA9-84C4E2721AC9}" type="datetimeFigureOut">
              <a:rPr lang="da-DK" smtClean="0"/>
              <a:pPr/>
              <a:t>27-11-2012</a:t>
            </a:fld>
            <a:endParaRPr lang="da-DK"/>
          </a:p>
        </p:txBody>
      </p:sp>
      <p:sp>
        <p:nvSpPr>
          <p:cNvPr id="18" name="Pladsholder til diasnumm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696DA9A-986C-4630-A124-A9C1EEB36CA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21" name="Pladsholder til sidefod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Lige forbindels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Pladsholder til titel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13" name="Pladsholder til teks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  <a:p>
            <a:pPr lvl="1" eaLnBrk="1" latinLnBrk="0" hangingPunct="1"/>
            <a:r>
              <a:rPr kumimoji="0" lang="da-DK" smtClean="0"/>
              <a:t>Andet niveau</a:t>
            </a:r>
          </a:p>
          <a:p>
            <a:pPr lvl="2" eaLnBrk="1" latinLnBrk="0" hangingPunct="1"/>
            <a:r>
              <a:rPr kumimoji="0" lang="da-DK" smtClean="0"/>
              <a:t>Tredje niveau</a:t>
            </a:r>
          </a:p>
          <a:p>
            <a:pPr lvl="3" eaLnBrk="1" latinLnBrk="0" hangingPunct="1"/>
            <a:r>
              <a:rPr kumimoji="0" lang="da-DK" smtClean="0"/>
              <a:t>Fjerde niveau</a:t>
            </a:r>
          </a:p>
          <a:p>
            <a:pPr lvl="4" eaLnBrk="1" latinLnBrk="0" hangingPunct="1"/>
            <a:r>
              <a:rPr kumimoji="0" lang="da-DK" smtClean="0"/>
              <a:t>Femte niveau</a:t>
            </a:r>
            <a:endParaRPr kumimoji="0" lang="en-US"/>
          </a:p>
        </p:txBody>
      </p:sp>
      <p:sp>
        <p:nvSpPr>
          <p:cNvPr id="14" name="Pladsholder til dato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2B61ACE-B148-4ECC-BFA9-84C4E2721AC9}" type="datetimeFigureOut">
              <a:rPr lang="da-DK" smtClean="0"/>
              <a:pPr/>
              <a:t>27-11-2012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da-DK"/>
          </a:p>
        </p:txBody>
      </p:sp>
      <p:sp>
        <p:nvSpPr>
          <p:cNvPr id="7" name="Lige forbindels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Lige forbindels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ktangel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Lige forbindels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Pladsholder til diasnumm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696DA9A-986C-4630-A124-A9C1EEB36CA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hyperlink" Target="http://3.bp.blogspot.com/-UZY1ncjHzKk/T0PrvB-ZiiI/AAAAAAAACe0/UTL-EFCq7L4/s1600/COLOURBOX1703682.jpg" TargetMode="External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1.bp.blogspot.com/-sP0zs2qXMCk/TM3x8jA2RgI/AAAAAAAABSs/rbYWylJjLgU/s1600/htc_wildfire_sk_rme_244052e.jpg" TargetMode="External"/><Relationship Id="rId5" Type="http://schemas.microsoft.com/office/2007/relationships/hdphoto" Target="../media/hdphoto1.wdp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nioan@vejle.dk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facebook.dk/vifindk" TargetMode="External"/><Relationship Id="rId5" Type="http://schemas.openxmlformats.org/officeDocument/2006/relationships/hyperlink" Target="http://www.vifin.dk/" TargetMode="External"/><Relationship Id="rId4" Type="http://schemas.openxmlformats.org/officeDocument/2006/relationships/hyperlink" Target="mailto:anchp@vejle.dk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Online </a:t>
            </a:r>
            <a:r>
              <a:rPr lang="da-DK" dirty="0" err="1" smtClean="0"/>
              <a:t>kollaborativ</a:t>
            </a:r>
            <a:r>
              <a:rPr lang="da-DK" dirty="0" smtClean="0"/>
              <a:t> undervisning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Niels-Ole Ankerstjerne</a:t>
            </a:r>
            <a:br>
              <a:rPr lang="da-DK" dirty="0" smtClean="0"/>
            </a:br>
            <a:r>
              <a:rPr lang="da-DK" dirty="0" smtClean="0"/>
              <a:t>(Anne Charlotte Petersen)</a:t>
            </a:r>
          </a:p>
          <a:p>
            <a:r>
              <a:rPr lang="da-DK" dirty="0" smtClean="0"/>
              <a:t>VIFIN</a:t>
            </a:r>
            <a:endParaRPr lang="da-DK" dirty="0"/>
          </a:p>
        </p:txBody>
      </p:sp>
      <p:pic>
        <p:nvPicPr>
          <p:cNvPr id="52226" name="Picture 2" descr="http://3.bp.blogspot.com/-UZY1ncjHzKk/T0PrvB-ZiiI/AAAAAAAACe0/UTL-EFCq7L4/s320/COLOURBOX1703682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rightnessContrast bright="13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5364088" y="620688"/>
            <a:ext cx="3048000" cy="2028825"/>
          </a:xfrm>
          <a:prstGeom prst="rect">
            <a:avLst/>
          </a:prstGeom>
          <a:noFill/>
          <a:effectLst>
            <a:glow rad="127000">
              <a:schemeClr val="accent1">
                <a:alpha val="85000"/>
              </a:schemeClr>
            </a:glow>
          </a:effectLst>
        </p:spPr>
      </p:pic>
      <p:pic>
        <p:nvPicPr>
          <p:cNvPr id="52228" name="Picture 4" descr="http://1.bp.blogspot.com/-sP0zs2qXMCk/TM3x8jA2RgI/AAAAAAAABSs/rbYWylJjLgU/s320/htc_wildfire_sk_rme_244052e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rightnessContrast bright="31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3131840" y="1412776"/>
            <a:ext cx="3048000" cy="1952626"/>
          </a:xfrm>
          <a:prstGeom prst="rect">
            <a:avLst/>
          </a:prstGeom>
          <a:noFill/>
          <a:effectLst>
            <a:glow rad="127000">
              <a:schemeClr val="accent1">
                <a:alpha val="37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xmlns="" val="300702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boks 2"/>
          <p:cNvSpPr txBox="1"/>
          <p:nvPr/>
        </p:nvSpPr>
        <p:spPr>
          <a:xfrm>
            <a:off x="2411760" y="1700806"/>
            <a:ext cx="38538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4800" dirty="0" smtClean="0"/>
              <a:t>Tak for i dag </a:t>
            </a:r>
            <a:r>
              <a:rPr lang="da-DK" sz="4800" dirty="0" smtClean="0">
                <a:sym typeface="Wingdings" pitchFamily="2" charset="2"/>
              </a:rPr>
              <a:t></a:t>
            </a:r>
            <a:endParaRPr lang="da-DK" sz="4800" dirty="0"/>
          </a:p>
        </p:txBody>
      </p:sp>
      <p:sp>
        <p:nvSpPr>
          <p:cNvPr id="5" name="Tekstboks 4"/>
          <p:cNvSpPr txBox="1"/>
          <p:nvPr/>
        </p:nvSpPr>
        <p:spPr>
          <a:xfrm>
            <a:off x="5220072" y="5157192"/>
            <a:ext cx="283923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Niels-Ole Ankerstjerne</a:t>
            </a:r>
          </a:p>
          <a:p>
            <a:r>
              <a:rPr lang="da-DK" dirty="0" err="1" smtClean="0">
                <a:hlinkClick r:id="rId3"/>
              </a:rPr>
              <a:t>nioan@vejle.dk</a:t>
            </a:r>
            <a:endParaRPr lang="da-DK" dirty="0" smtClean="0"/>
          </a:p>
          <a:p>
            <a:r>
              <a:rPr lang="da-DK" dirty="0" smtClean="0"/>
              <a:t>Anne Charlotte Petersen</a:t>
            </a:r>
          </a:p>
          <a:p>
            <a:r>
              <a:rPr lang="da-DK" dirty="0" err="1" smtClean="0">
                <a:hlinkClick r:id="rId4"/>
              </a:rPr>
              <a:t>anchp@vejle.dk</a:t>
            </a:r>
            <a:endParaRPr lang="da-DK" dirty="0" smtClean="0"/>
          </a:p>
          <a:p>
            <a:endParaRPr lang="da-DK" dirty="0"/>
          </a:p>
        </p:txBody>
      </p:sp>
      <p:sp>
        <p:nvSpPr>
          <p:cNvPr id="6" name="Tekstboks 5"/>
          <p:cNvSpPr txBox="1"/>
          <p:nvPr/>
        </p:nvSpPr>
        <p:spPr>
          <a:xfrm>
            <a:off x="467544" y="5301208"/>
            <a:ext cx="44694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>
                <a:hlinkClick r:id="rId5"/>
              </a:rPr>
              <a:t>www.vifin.dk</a:t>
            </a:r>
            <a:endParaRPr lang="da-DK" dirty="0" smtClean="0"/>
          </a:p>
          <a:p>
            <a:r>
              <a:rPr lang="da-DK" dirty="0" smtClean="0">
                <a:hlinkClick r:id="rId6"/>
              </a:rPr>
              <a:t>www.facebook.dk/vifindk</a:t>
            </a:r>
            <a:endParaRPr lang="da-DK" dirty="0" smtClean="0"/>
          </a:p>
          <a:p>
            <a:r>
              <a:rPr lang="da-DK" dirty="0" smtClean="0"/>
              <a:t>http://www.linkedin.com/company/vifin?</a:t>
            </a:r>
          </a:p>
        </p:txBody>
      </p:sp>
    </p:spTree>
    <p:extLst>
      <p:ext uri="{BB962C8B-B14F-4D97-AF65-F5344CB8AC3E}">
        <p14:creationId xmlns:p14="http://schemas.microsoft.com/office/powerpoint/2010/main" xmlns="" val="329580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Planen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Online </a:t>
            </a:r>
            <a:r>
              <a:rPr lang="da-DK" dirty="0" err="1" smtClean="0"/>
              <a:t>vs</a:t>
            </a:r>
            <a:r>
              <a:rPr lang="da-DK" dirty="0" smtClean="0"/>
              <a:t> f-2-f – er der reelt forskel? I dag?</a:t>
            </a:r>
          </a:p>
          <a:p>
            <a:r>
              <a:rPr lang="da-DK" dirty="0" smtClean="0"/>
              <a:t>Bærende principper</a:t>
            </a:r>
          </a:p>
          <a:p>
            <a:r>
              <a:rPr lang="da-DK" dirty="0" smtClean="0"/>
              <a:t>De særlige muligheder</a:t>
            </a:r>
          </a:p>
          <a:p>
            <a:r>
              <a:rPr lang="da-DK" dirty="0" smtClean="0"/>
              <a:t>Online møder</a:t>
            </a:r>
          </a:p>
        </p:txBody>
      </p:sp>
    </p:spTree>
    <p:extLst>
      <p:ext uri="{BB962C8B-B14F-4D97-AF65-F5344CB8AC3E}">
        <p14:creationId xmlns:p14="http://schemas.microsoft.com/office/powerpoint/2010/main" xmlns="" val="4002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Virtuelt </a:t>
            </a:r>
            <a:r>
              <a:rPr lang="da-DK" dirty="0" err="1" smtClean="0"/>
              <a:t>læringsrum/SNS</a:t>
            </a:r>
            <a:r>
              <a:rPr lang="da-DK" dirty="0" smtClean="0"/>
              <a:t> (sociale netværks systemer – eks. FB og G+)</a:t>
            </a:r>
            <a:endParaRPr lang="da-DK" dirty="0"/>
          </a:p>
        </p:txBody>
      </p:sp>
      <p:grpSp>
        <p:nvGrpSpPr>
          <p:cNvPr id="3" name="Gruppe 13"/>
          <p:cNvGrpSpPr/>
          <p:nvPr/>
        </p:nvGrpSpPr>
        <p:grpSpPr>
          <a:xfrm>
            <a:off x="611560" y="2780928"/>
            <a:ext cx="6336704" cy="3384376"/>
            <a:chOff x="1547664" y="2636912"/>
            <a:chExt cx="6336704" cy="3384376"/>
          </a:xfrm>
        </p:grpSpPr>
        <p:cxnSp>
          <p:nvCxnSpPr>
            <p:cNvPr id="4" name="Lige forbindelse 3"/>
            <p:cNvCxnSpPr/>
            <p:nvPr/>
          </p:nvCxnSpPr>
          <p:spPr>
            <a:xfrm>
              <a:off x="1547664" y="4509120"/>
              <a:ext cx="6336704" cy="0"/>
            </a:xfrm>
            <a:prstGeom prst="line">
              <a:avLst/>
            </a:prstGeom>
            <a:ln w="15875">
              <a:solidFill>
                <a:srgbClr val="E7B0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Lige forbindelse 6"/>
            <p:cNvCxnSpPr/>
            <p:nvPr/>
          </p:nvCxnSpPr>
          <p:spPr>
            <a:xfrm>
              <a:off x="4713256" y="2636912"/>
              <a:ext cx="0" cy="3384376"/>
            </a:xfrm>
            <a:prstGeom prst="line">
              <a:avLst/>
            </a:prstGeom>
            <a:ln w="15875">
              <a:solidFill>
                <a:srgbClr val="E7B0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kstboks 7"/>
          <p:cNvSpPr txBox="1"/>
          <p:nvPr/>
        </p:nvSpPr>
        <p:spPr>
          <a:xfrm>
            <a:off x="2563365" y="1696452"/>
            <a:ext cx="30091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3200" dirty="0" smtClean="0">
                <a:solidFill>
                  <a:srgbClr val="828282"/>
                </a:solidFill>
              </a:rPr>
              <a:t>Kommunikation</a:t>
            </a:r>
            <a:endParaRPr lang="da-DK" sz="3200" dirty="0">
              <a:solidFill>
                <a:srgbClr val="828282"/>
              </a:solidFill>
            </a:endParaRPr>
          </a:p>
        </p:txBody>
      </p:sp>
      <p:sp>
        <p:nvSpPr>
          <p:cNvPr id="11" name="Tekstboks 10"/>
          <p:cNvSpPr txBox="1"/>
          <p:nvPr/>
        </p:nvSpPr>
        <p:spPr>
          <a:xfrm>
            <a:off x="2195736" y="6093296"/>
            <a:ext cx="35552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3200" dirty="0" smtClean="0">
                <a:solidFill>
                  <a:srgbClr val="828282"/>
                </a:solidFill>
              </a:rPr>
              <a:t>Teknik/Ressourcer</a:t>
            </a:r>
            <a:endParaRPr lang="da-DK" sz="3200" dirty="0">
              <a:solidFill>
                <a:srgbClr val="828282"/>
              </a:solidFill>
            </a:endParaRPr>
          </a:p>
        </p:txBody>
      </p:sp>
      <p:sp>
        <p:nvSpPr>
          <p:cNvPr id="12" name="Tekstboks 11"/>
          <p:cNvSpPr txBox="1"/>
          <p:nvPr/>
        </p:nvSpPr>
        <p:spPr>
          <a:xfrm>
            <a:off x="1043608" y="2348880"/>
            <a:ext cx="197541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000" b="1" dirty="0" smtClean="0"/>
              <a:t>Synkron</a:t>
            </a:r>
            <a:r>
              <a:rPr lang="da-DK" sz="2000" dirty="0" smtClean="0"/>
              <a:t>:</a:t>
            </a:r>
          </a:p>
          <a:p>
            <a:r>
              <a:rPr lang="da-DK" sz="2000" dirty="0" smtClean="0"/>
              <a:t>Chat</a:t>
            </a:r>
          </a:p>
          <a:p>
            <a:r>
              <a:rPr lang="da-DK" sz="2000" dirty="0" smtClean="0"/>
              <a:t>Webkonference</a:t>
            </a:r>
          </a:p>
          <a:p>
            <a:r>
              <a:rPr lang="da-DK" sz="2000" dirty="0" smtClean="0"/>
              <a:t>(</a:t>
            </a:r>
            <a:r>
              <a:rPr lang="da-DK" sz="2000" dirty="0" err="1" smtClean="0"/>
              <a:t>off</a:t>
            </a:r>
            <a:r>
              <a:rPr lang="da-DK" sz="2000" dirty="0" smtClean="0"/>
              <a:t>- og online)</a:t>
            </a:r>
            <a:endParaRPr lang="da-DK" sz="2000" dirty="0"/>
          </a:p>
        </p:txBody>
      </p:sp>
      <p:sp>
        <p:nvSpPr>
          <p:cNvPr id="13" name="Tekstboks 12"/>
          <p:cNvSpPr txBox="1"/>
          <p:nvPr/>
        </p:nvSpPr>
        <p:spPr>
          <a:xfrm>
            <a:off x="4283968" y="2316822"/>
            <a:ext cx="3966150" cy="25237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000" b="1" dirty="0" smtClean="0"/>
              <a:t>Asynkron</a:t>
            </a:r>
            <a:r>
              <a:rPr lang="da-DK" sz="2000" dirty="0" smtClean="0"/>
              <a:t>:</a:t>
            </a:r>
          </a:p>
          <a:p>
            <a:r>
              <a:rPr lang="da-DK" sz="2000" dirty="0" smtClean="0"/>
              <a:t>Nyheder</a:t>
            </a:r>
          </a:p>
          <a:p>
            <a:r>
              <a:rPr lang="da-DK" sz="2000" dirty="0" smtClean="0"/>
              <a:t>(</a:t>
            </a:r>
            <a:r>
              <a:rPr lang="da-DK" sz="2000" dirty="0" err="1" smtClean="0"/>
              <a:t>mikro</a:t>
            </a:r>
            <a:r>
              <a:rPr lang="da-DK" sz="2000" dirty="0" smtClean="0"/>
              <a:t>)blogs m. kommentarer</a:t>
            </a:r>
          </a:p>
          <a:p>
            <a:r>
              <a:rPr lang="da-DK" sz="2000" dirty="0" err="1" smtClean="0"/>
              <a:t>Streams</a:t>
            </a:r>
            <a:r>
              <a:rPr lang="da-DK" sz="2000" dirty="0" smtClean="0"/>
              <a:t> (forum) m. kommentarer</a:t>
            </a:r>
          </a:p>
          <a:p>
            <a:r>
              <a:rPr lang="da-DK" sz="2000" dirty="0" smtClean="0"/>
              <a:t>Private beskeder</a:t>
            </a:r>
          </a:p>
          <a:p>
            <a:r>
              <a:rPr lang="da-DK" sz="2000" dirty="0" smtClean="0"/>
              <a:t>Statusopdateringer</a:t>
            </a:r>
          </a:p>
          <a:p>
            <a:r>
              <a:rPr lang="da-DK" sz="2000" dirty="0" smtClean="0"/>
              <a:t>(Billeder, lyd, video)</a:t>
            </a:r>
          </a:p>
          <a:p>
            <a:endParaRPr lang="da-DK" dirty="0"/>
          </a:p>
        </p:txBody>
      </p:sp>
      <p:sp>
        <p:nvSpPr>
          <p:cNvPr id="15" name="Tekstboks 14"/>
          <p:cNvSpPr txBox="1"/>
          <p:nvPr/>
        </p:nvSpPr>
        <p:spPr>
          <a:xfrm>
            <a:off x="998097" y="4898427"/>
            <a:ext cx="22802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000" dirty="0" smtClean="0"/>
              <a:t>Tekniske faciliteter</a:t>
            </a:r>
          </a:p>
          <a:p>
            <a:r>
              <a:rPr lang="da-DK" sz="2000" dirty="0" smtClean="0"/>
              <a:t>Mobil tilgang</a:t>
            </a:r>
            <a:endParaRPr lang="da-DK" sz="2000" dirty="0"/>
          </a:p>
        </p:txBody>
      </p:sp>
      <p:sp>
        <p:nvSpPr>
          <p:cNvPr id="16" name="Tekstboks 15"/>
          <p:cNvSpPr txBox="1"/>
          <p:nvPr/>
        </p:nvSpPr>
        <p:spPr>
          <a:xfrm>
            <a:off x="4283968" y="4837781"/>
            <a:ext cx="4172937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000" dirty="0" smtClean="0"/>
              <a:t>Opgaver</a:t>
            </a:r>
          </a:p>
          <a:p>
            <a:r>
              <a:rPr lang="da-DK" sz="2000" dirty="0" smtClean="0"/>
              <a:t>Information, materialer til download</a:t>
            </a:r>
          </a:p>
          <a:p>
            <a:r>
              <a:rPr lang="da-DK" sz="2000" dirty="0" smtClean="0"/>
              <a:t>Links</a:t>
            </a:r>
          </a:p>
          <a:p>
            <a:r>
              <a:rPr lang="da-DK" sz="2000" dirty="0" smtClean="0"/>
              <a:t>Egne dokumenter (dele)</a:t>
            </a:r>
          </a:p>
          <a:p>
            <a:r>
              <a:rPr lang="da-DK" dirty="0" smtClean="0"/>
              <a:t> </a:t>
            </a:r>
            <a:endParaRPr lang="da-DK" dirty="0"/>
          </a:p>
        </p:txBody>
      </p:sp>
    </p:spTree>
    <p:extLst>
      <p:ext uri="{BB962C8B-B14F-4D97-AF65-F5344CB8AC3E}">
        <p14:creationId xmlns="" xmlns:p14="http://schemas.microsoft.com/office/powerpoint/2010/main" val="119595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Online </a:t>
            </a:r>
            <a:r>
              <a:rPr lang="da-DK" dirty="0" err="1" smtClean="0"/>
              <a:t>vs</a:t>
            </a:r>
            <a:r>
              <a:rPr lang="da-DK" dirty="0" smtClean="0"/>
              <a:t> f-2-f – er der reelt forskel? I dag?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a-DK" dirty="0" smtClean="0"/>
              <a:t>Tidligere erfaringer med Online undervisning</a:t>
            </a:r>
          </a:p>
          <a:p>
            <a:pPr lvl="1"/>
            <a:r>
              <a:rPr lang="da-DK" dirty="0" smtClean="0"/>
              <a:t>Asynkront – afleveringer, opgaver</a:t>
            </a:r>
          </a:p>
          <a:p>
            <a:pPr lvl="1"/>
            <a:r>
              <a:rPr lang="da-DK" dirty="0" smtClean="0"/>
              <a:t>Synkront – chat (video?) </a:t>
            </a:r>
          </a:p>
          <a:p>
            <a:r>
              <a:rPr lang="da-DK" dirty="0" smtClean="0"/>
              <a:t>Hvad kan man gøre online i dag?</a:t>
            </a:r>
          </a:p>
          <a:p>
            <a:pPr lvl="1"/>
            <a:r>
              <a:rPr lang="da-DK" dirty="0" smtClean="0"/>
              <a:t>Dele dokumenter samtidigt.</a:t>
            </a:r>
          </a:p>
          <a:p>
            <a:pPr lvl="1"/>
            <a:r>
              <a:rPr lang="da-DK" dirty="0" smtClean="0"/>
              <a:t>Videokonferencer.</a:t>
            </a:r>
          </a:p>
          <a:p>
            <a:pPr lvl="1"/>
            <a:r>
              <a:rPr lang="da-DK" dirty="0" smtClean="0"/>
              <a:t>Kommentere.</a:t>
            </a:r>
          </a:p>
          <a:p>
            <a:pPr lvl="1"/>
            <a:r>
              <a:rPr lang="da-DK" dirty="0" smtClean="0"/>
              <a:t>Dele skærm.</a:t>
            </a:r>
          </a:p>
          <a:p>
            <a:pPr lvl="1"/>
            <a:r>
              <a:rPr lang="da-DK" dirty="0" smtClean="0"/>
              <a:t>På via Mobil</a:t>
            </a:r>
          </a:p>
          <a:p>
            <a:r>
              <a:rPr lang="da-DK" dirty="0" smtClean="0"/>
              <a:t>Nye muligheder flytter grænserne mellem online og f-2-f.</a:t>
            </a:r>
            <a:endParaRPr lang="da-DK" dirty="0"/>
          </a:p>
          <a:p>
            <a:endParaRPr lang="da-DK" dirty="0" smtClean="0"/>
          </a:p>
          <a:p>
            <a:pPr>
              <a:buNone/>
            </a:pPr>
            <a:endParaRPr lang="da-DK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(stadigt) Bærende principper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a-DK" dirty="0" smtClean="0"/>
              <a:t>Personlighed</a:t>
            </a:r>
          </a:p>
          <a:p>
            <a:pPr lvl="1"/>
            <a:r>
              <a:rPr lang="da-DK" dirty="0" smtClean="0"/>
              <a:t>Billede</a:t>
            </a:r>
          </a:p>
          <a:p>
            <a:pPr lvl="1"/>
            <a:r>
              <a:rPr lang="da-DK" dirty="0" smtClean="0"/>
              <a:t>Statusopdateringer</a:t>
            </a:r>
          </a:p>
          <a:p>
            <a:pPr lvl="1"/>
            <a:r>
              <a:rPr lang="da-DK" dirty="0" smtClean="0"/>
              <a:t>Form og farve (skrift)</a:t>
            </a:r>
          </a:p>
          <a:p>
            <a:pPr lvl="1"/>
            <a:r>
              <a:rPr lang="da-DK" dirty="0" smtClean="0"/>
              <a:t>Stemme (lyd)</a:t>
            </a:r>
          </a:p>
          <a:p>
            <a:pPr lvl="1"/>
            <a:r>
              <a:rPr lang="da-DK" dirty="0" smtClean="0"/>
              <a:t>Vægte den personlige holdning til det, man arbejder med. Den personlige historie.</a:t>
            </a:r>
          </a:p>
          <a:p>
            <a:r>
              <a:rPr lang="da-DK" dirty="0" err="1" smtClean="0"/>
              <a:t>Taskbaseret</a:t>
            </a:r>
            <a:endParaRPr lang="da-DK" dirty="0" smtClean="0"/>
          </a:p>
          <a:p>
            <a:pPr lvl="1"/>
            <a:r>
              <a:rPr lang="da-DK" dirty="0" smtClean="0"/>
              <a:t>Det personlige – bygge på udveksling af viden, tanker, meninger, holdninger</a:t>
            </a:r>
          </a:p>
          <a:p>
            <a:r>
              <a:rPr lang="da-DK" dirty="0" smtClean="0"/>
              <a:t>Skæve vinkler</a:t>
            </a:r>
          </a:p>
          <a:p>
            <a:pPr lvl="1"/>
            <a:r>
              <a:rPr lang="da-DK" dirty="0" smtClean="0"/>
              <a:t>Find den gode titel på et tema, et emne, en opgave</a:t>
            </a:r>
          </a:p>
          <a:p>
            <a:pPr lvl="1"/>
            <a:r>
              <a:rPr lang="da-DK" dirty="0" smtClean="0"/>
              <a:t>Indhold: det uventede, kanten….</a:t>
            </a:r>
          </a:p>
          <a:p>
            <a:r>
              <a:rPr lang="da-DK" dirty="0" smtClean="0"/>
              <a:t>Kreativitet i opgaveformuleringen</a:t>
            </a:r>
          </a:p>
          <a:p>
            <a:r>
              <a:rPr lang="da-DK" dirty="0" smtClean="0"/>
              <a:t>Autentisk</a:t>
            </a:r>
          </a:p>
          <a:p>
            <a:endParaRPr lang="da-D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Eksempel på et </a:t>
            </a:r>
            <a:r>
              <a:rPr lang="da-DK" dirty="0" err="1" smtClean="0"/>
              <a:t>taskbaseret</a:t>
            </a:r>
            <a:r>
              <a:rPr lang="da-DK" dirty="0" smtClean="0"/>
              <a:t> forløb</a:t>
            </a:r>
            <a:endParaRPr lang="da-DK" dirty="0"/>
          </a:p>
        </p:txBody>
      </p:sp>
      <p:sp>
        <p:nvSpPr>
          <p:cNvPr id="5" name="Kombinationstegning 4"/>
          <p:cNvSpPr/>
          <p:nvPr/>
        </p:nvSpPr>
        <p:spPr>
          <a:xfrm>
            <a:off x="634181" y="2964321"/>
            <a:ext cx="7913778" cy="1282344"/>
          </a:xfrm>
          <a:custGeom>
            <a:avLst/>
            <a:gdLst>
              <a:gd name="connsiteX0" fmla="*/ 0 w 7913778"/>
              <a:gd name="connsiteY0" fmla="*/ 1165227 h 1282344"/>
              <a:gd name="connsiteX1" fmla="*/ 1592825 w 7913778"/>
              <a:gd name="connsiteY1" fmla="*/ 265576 h 1282344"/>
              <a:gd name="connsiteX2" fmla="*/ 2920180 w 7913778"/>
              <a:gd name="connsiteY2" fmla="*/ 1150479 h 1282344"/>
              <a:gd name="connsiteX3" fmla="*/ 4041058 w 7913778"/>
              <a:gd name="connsiteY3" fmla="*/ 147589 h 1282344"/>
              <a:gd name="connsiteX4" fmla="*/ 5220929 w 7913778"/>
              <a:gd name="connsiteY4" fmla="*/ 1076737 h 1282344"/>
              <a:gd name="connsiteX5" fmla="*/ 6238567 w 7913778"/>
              <a:gd name="connsiteY5" fmla="*/ 105 h 1282344"/>
              <a:gd name="connsiteX6" fmla="*/ 7713406 w 7913778"/>
              <a:gd name="connsiteY6" fmla="*/ 1150479 h 1282344"/>
              <a:gd name="connsiteX7" fmla="*/ 7860890 w 7913778"/>
              <a:gd name="connsiteY7" fmla="*/ 1209473 h 1282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913778" h="1282344">
                <a:moveTo>
                  <a:pt x="0" y="1165227"/>
                </a:moveTo>
                <a:cubicBezTo>
                  <a:pt x="553064" y="716630"/>
                  <a:pt x="1106128" y="268034"/>
                  <a:pt x="1592825" y="265576"/>
                </a:cubicBezTo>
                <a:cubicBezTo>
                  <a:pt x="2079522" y="263118"/>
                  <a:pt x="2512141" y="1170144"/>
                  <a:pt x="2920180" y="1150479"/>
                </a:cubicBezTo>
                <a:cubicBezTo>
                  <a:pt x="3328219" y="1130814"/>
                  <a:pt x="3657600" y="159879"/>
                  <a:pt x="4041058" y="147589"/>
                </a:cubicBezTo>
                <a:cubicBezTo>
                  <a:pt x="4424516" y="135299"/>
                  <a:pt x="4854678" y="1101318"/>
                  <a:pt x="5220929" y="1076737"/>
                </a:cubicBezTo>
                <a:cubicBezTo>
                  <a:pt x="5587180" y="1052156"/>
                  <a:pt x="5823154" y="-12185"/>
                  <a:pt x="6238567" y="105"/>
                </a:cubicBezTo>
                <a:cubicBezTo>
                  <a:pt x="6653980" y="12395"/>
                  <a:pt x="7443019" y="948918"/>
                  <a:pt x="7713406" y="1150479"/>
                </a:cubicBezTo>
                <a:cubicBezTo>
                  <a:pt x="7983793" y="1352040"/>
                  <a:pt x="7922341" y="1280756"/>
                  <a:pt x="7860890" y="120947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" name="Tekstboks 2"/>
          <p:cNvSpPr txBox="1"/>
          <p:nvPr/>
        </p:nvSpPr>
        <p:spPr>
          <a:xfrm>
            <a:off x="323528" y="4265340"/>
            <a:ext cx="26639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Lydfil med referat af bog</a:t>
            </a:r>
          </a:p>
          <a:p>
            <a:r>
              <a:rPr lang="da-DK" dirty="0" smtClean="0"/>
              <a:t>Individuelt</a:t>
            </a:r>
          </a:p>
          <a:p>
            <a:r>
              <a:rPr lang="da-DK" dirty="0" smtClean="0"/>
              <a:t>Lærerrettelser - lydfil</a:t>
            </a:r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899592" y="1988840"/>
            <a:ext cx="251863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Fremlæggelse</a:t>
            </a:r>
          </a:p>
          <a:p>
            <a:r>
              <a:rPr lang="da-DK" dirty="0" smtClean="0"/>
              <a:t>Opklarende spørgsmål</a:t>
            </a:r>
          </a:p>
          <a:p>
            <a:r>
              <a:rPr lang="da-DK" dirty="0" smtClean="0"/>
              <a:t>Par</a:t>
            </a:r>
          </a:p>
          <a:p>
            <a:r>
              <a:rPr lang="da-DK" dirty="0" smtClean="0"/>
              <a:t>Klasse</a:t>
            </a:r>
            <a:endParaRPr lang="da-DK" dirty="0"/>
          </a:p>
        </p:txBody>
      </p:sp>
      <p:sp>
        <p:nvSpPr>
          <p:cNvPr id="9" name="Tekstboks 8"/>
          <p:cNvSpPr txBox="1"/>
          <p:nvPr/>
        </p:nvSpPr>
        <p:spPr>
          <a:xfrm>
            <a:off x="3016082" y="4276202"/>
            <a:ext cx="28777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Skriftligt referat</a:t>
            </a:r>
          </a:p>
          <a:p>
            <a:r>
              <a:rPr lang="da-DK" dirty="0" smtClean="0"/>
              <a:t>Individuelt</a:t>
            </a:r>
          </a:p>
          <a:p>
            <a:r>
              <a:rPr lang="da-DK" dirty="0" smtClean="0"/>
              <a:t>Lærerrettelser - rettenøgle</a:t>
            </a:r>
            <a:endParaRPr lang="da-DK" dirty="0"/>
          </a:p>
        </p:txBody>
      </p:sp>
      <p:sp>
        <p:nvSpPr>
          <p:cNvPr id="10" name="Tekstboks 9"/>
          <p:cNvSpPr txBox="1"/>
          <p:nvPr/>
        </p:nvSpPr>
        <p:spPr>
          <a:xfrm>
            <a:off x="3419872" y="1988840"/>
            <a:ext cx="31341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Fejllister baseret på referater</a:t>
            </a:r>
          </a:p>
          <a:p>
            <a:r>
              <a:rPr lang="da-DK" dirty="0" smtClean="0"/>
              <a:t>Par</a:t>
            </a:r>
          </a:p>
          <a:p>
            <a:r>
              <a:rPr lang="da-DK" dirty="0" smtClean="0"/>
              <a:t>Klasse</a:t>
            </a:r>
            <a:endParaRPr lang="da-DK" dirty="0"/>
          </a:p>
        </p:txBody>
      </p:sp>
      <p:sp>
        <p:nvSpPr>
          <p:cNvPr id="11" name="Tekstboks 10"/>
          <p:cNvSpPr txBox="1"/>
          <p:nvPr/>
        </p:nvSpPr>
        <p:spPr>
          <a:xfrm>
            <a:off x="5499094" y="4220803"/>
            <a:ext cx="1223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Find fejl</a:t>
            </a:r>
          </a:p>
          <a:p>
            <a:r>
              <a:rPr lang="da-DK" dirty="0" smtClean="0"/>
              <a:t>Individuelt</a:t>
            </a:r>
            <a:endParaRPr lang="da-DK" dirty="0"/>
          </a:p>
        </p:txBody>
      </p:sp>
      <p:sp>
        <p:nvSpPr>
          <p:cNvPr id="12" name="Tekstboks 11"/>
          <p:cNvSpPr txBox="1"/>
          <p:nvPr/>
        </p:nvSpPr>
        <p:spPr>
          <a:xfrm>
            <a:off x="6618950" y="1988840"/>
            <a:ext cx="25250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Quiz – grammatisk</a:t>
            </a:r>
          </a:p>
          <a:p>
            <a:r>
              <a:rPr lang="da-DK" dirty="0" smtClean="0"/>
              <a:t>Udarbejdes + afprøves</a:t>
            </a:r>
            <a:endParaRPr lang="da-DK" dirty="0"/>
          </a:p>
        </p:txBody>
      </p:sp>
    </p:spTree>
    <p:extLst>
      <p:ext uri="{BB962C8B-B14F-4D97-AF65-F5344CB8AC3E}">
        <p14:creationId xmlns="" xmlns:p14="http://schemas.microsoft.com/office/powerpoint/2010/main" val="71552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De særlige muligheder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a-DK" dirty="0" smtClean="0"/>
              <a:t>Gæster</a:t>
            </a:r>
          </a:p>
          <a:p>
            <a:pPr lvl="1"/>
            <a:r>
              <a:rPr lang="da-DK" dirty="0" smtClean="0"/>
              <a:t>Asynkront i en periode = stor fleksibilitet tid og sted</a:t>
            </a:r>
          </a:p>
          <a:p>
            <a:pPr lvl="1"/>
            <a:r>
              <a:rPr lang="da-DK" dirty="0" smtClean="0"/>
              <a:t>Synkront = stedfleksibilitet</a:t>
            </a:r>
          </a:p>
          <a:p>
            <a:pPr lvl="1"/>
            <a:r>
              <a:rPr lang="da-DK" dirty="0" smtClean="0"/>
              <a:t>Det autentiske</a:t>
            </a:r>
          </a:p>
          <a:p>
            <a:pPr lvl="1"/>
            <a:r>
              <a:rPr lang="da-DK" dirty="0" smtClean="0"/>
              <a:t>Forberedelse og opsamlinger – hvordan?</a:t>
            </a:r>
          </a:p>
          <a:p>
            <a:r>
              <a:rPr lang="da-DK" dirty="0" smtClean="0"/>
              <a:t>Udvidet </a:t>
            </a:r>
            <a:r>
              <a:rPr lang="da-DK" dirty="0" err="1" smtClean="0"/>
              <a:t>læringsrum</a:t>
            </a:r>
            <a:endParaRPr lang="da-DK" dirty="0" smtClean="0"/>
          </a:p>
          <a:p>
            <a:pPr lvl="1"/>
            <a:r>
              <a:rPr lang="da-DK" dirty="0" smtClean="0"/>
              <a:t>Flere personlighedstyper, der kommer i spil</a:t>
            </a:r>
          </a:p>
          <a:p>
            <a:pPr lvl="1"/>
            <a:r>
              <a:rPr lang="da-DK" dirty="0" smtClean="0"/>
              <a:t>Naturlig repetition</a:t>
            </a:r>
            <a:endParaRPr lang="da-DK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Blended </a:t>
            </a:r>
            <a:r>
              <a:rPr lang="da-DK" dirty="0" err="1" smtClean="0"/>
              <a:t>learning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a-DK" dirty="0" smtClean="0"/>
              <a:t>Kombinationen mellem online og F-2-F</a:t>
            </a:r>
          </a:p>
          <a:p>
            <a:pPr lvl="1"/>
            <a:r>
              <a:rPr lang="da-DK" dirty="0" smtClean="0"/>
              <a:t>Nemt at udskyde den sociale interaktion til f-2-f. Online miljøet går død.</a:t>
            </a:r>
          </a:p>
          <a:p>
            <a:pPr lvl="1"/>
            <a:r>
              <a:rPr lang="da-DK" dirty="0" smtClean="0"/>
              <a:t>Online deltagelse i F-2-F undervisningen. Mobiler og digital note og dokumentdeling. (</a:t>
            </a:r>
            <a:r>
              <a:rPr lang="da-DK" dirty="0" err="1" smtClean="0"/>
              <a:t>Evernote</a:t>
            </a:r>
            <a:r>
              <a:rPr lang="da-DK" dirty="0" smtClean="0"/>
              <a:t>, </a:t>
            </a:r>
            <a:r>
              <a:rPr lang="da-DK" dirty="0" err="1" smtClean="0"/>
              <a:t>Google</a:t>
            </a:r>
            <a:r>
              <a:rPr lang="da-DK" dirty="0" smtClean="0"/>
              <a:t> Drev)</a:t>
            </a:r>
          </a:p>
          <a:p>
            <a:pPr lvl="1"/>
            <a:r>
              <a:rPr lang="da-DK" dirty="0" smtClean="0"/>
              <a:t>Optagelse og </a:t>
            </a:r>
            <a:r>
              <a:rPr lang="da-DK" dirty="0" err="1" smtClean="0"/>
              <a:t>streaming</a:t>
            </a:r>
            <a:r>
              <a:rPr lang="da-DK" dirty="0" smtClean="0"/>
              <a:t> af undervisningen.</a:t>
            </a:r>
          </a:p>
          <a:p>
            <a:pPr lvl="1"/>
            <a:r>
              <a:rPr lang="da-DK" dirty="0" err="1" smtClean="0"/>
              <a:t>Smartboard</a:t>
            </a:r>
            <a:r>
              <a:rPr lang="da-DK" dirty="0" smtClean="0"/>
              <a:t> – digitale noter</a:t>
            </a:r>
          </a:p>
          <a:p>
            <a:pPr>
              <a:buNone/>
            </a:pPr>
            <a:endParaRPr lang="da-DK" dirty="0" smtClean="0"/>
          </a:p>
          <a:p>
            <a:pPr lvl="1"/>
            <a:endParaRPr lang="da-DK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Hvad bringer fremtiden?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a-DK" dirty="0" smtClean="0"/>
              <a:t>Grænsen mellem klassen og onlinelæringsrummet udviskes.</a:t>
            </a:r>
          </a:p>
          <a:p>
            <a:r>
              <a:rPr lang="da-DK" dirty="0" smtClean="0"/>
              <a:t>Undervisningsmaterialerne og noterne bliver mere og mere digitale.</a:t>
            </a:r>
          </a:p>
          <a:p>
            <a:r>
              <a:rPr lang="da-DK" dirty="0" smtClean="0"/>
              <a:t>Prøver bliver med </a:t>
            </a:r>
            <a:r>
              <a:rPr lang="da-DK" dirty="0" err="1" smtClean="0"/>
              <a:t>digitalehjælpemidler</a:t>
            </a:r>
            <a:r>
              <a:rPr lang="da-DK" dirty="0" smtClean="0"/>
              <a:t>.</a:t>
            </a:r>
          </a:p>
          <a:p>
            <a:r>
              <a:rPr lang="da-DK" dirty="0" smtClean="0"/>
              <a:t>Didaktikken skal rettes imod forståelse frem for udenadslære.</a:t>
            </a:r>
          </a:p>
          <a:p>
            <a:r>
              <a:rPr lang="da-DK" dirty="0" smtClean="0"/>
              <a:t>Alt kan </a:t>
            </a:r>
            <a:r>
              <a:rPr lang="da-DK" dirty="0" err="1" smtClean="0"/>
              <a:t>Googles</a:t>
            </a:r>
            <a:r>
              <a:rPr lang="da-DK" dirty="0" smtClean="0"/>
              <a:t> – men har eleven </a:t>
            </a:r>
            <a:r>
              <a:rPr lang="da-DK" smtClean="0"/>
              <a:t>forstået problemstillingen?</a:t>
            </a:r>
            <a:endParaRPr lang="da-DK" dirty="0" smtClean="0"/>
          </a:p>
          <a:p>
            <a:pPr>
              <a:buNone/>
            </a:pPr>
            <a:endParaRPr lang="da-DK" dirty="0" smtClean="0"/>
          </a:p>
          <a:p>
            <a:pPr lvl="1"/>
            <a:endParaRPr lang="da-DK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rnap">
  <a:themeElements>
    <a:clrScheme name="Karnap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Karnap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rnap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966</TotalTime>
  <Words>419</Words>
  <Application>Microsoft Office PowerPoint</Application>
  <PresentationFormat>Skærmshow (4:3)</PresentationFormat>
  <Paragraphs>108</Paragraphs>
  <Slides>10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10</vt:i4>
      </vt:variant>
    </vt:vector>
  </HeadingPairs>
  <TitlesOfParts>
    <vt:vector size="11" baseType="lpstr">
      <vt:lpstr>Karnap</vt:lpstr>
      <vt:lpstr>Online kollaborativ undervisning</vt:lpstr>
      <vt:lpstr>Planen</vt:lpstr>
      <vt:lpstr>Virtuelt læringsrum/SNS (sociale netværks systemer – eks. FB og G+)</vt:lpstr>
      <vt:lpstr>Online vs f-2-f – er der reelt forskel? I dag?</vt:lpstr>
      <vt:lpstr>(stadigt) Bærende principper</vt:lpstr>
      <vt:lpstr>Eksempel på et taskbaseret forløb</vt:lpstr>
      <vt:lpstr>De særlige muligheder</vt:lpstr>
      <vt:lpstr>Blended learning</vt:lpstr>
      <vt:lpstr>Hvad bringer fremtiden?</vt:lpstr>
      <vt:lpstr>Dias nummer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Smartphones i undervisningen</dc:title>
  <dc:creator>Vifin</dc:creator>
  <cp:lastModifiedBy>Line Sofie Schaarup Krogh</cp:lastModifiedBy>
  <cp:revision>101</cp:revision>
  <dcterms:created xsi:type="dcterms:W3CDTF">2012-07-10T05:53:55Z</dcterms:created>
  <dcterms:modified xsi:type="dcterms:W3CDTF">2012-11-27T12:41:23Z</dcterms:modified>
</cp:coreProperties>
</file>